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8"/>
  </p:notesMasterIdLst>
  <p:sldIdLst>
    <p:sldId id="258" r:id="rId2"/>
    <p:sldId id="261" r:id="rId3"/>
    <p:sldId id="299" r:id="rId4"/>
    <p:sldId id="300" r:id="rId5"/>
    <p:sldId id="267" r:id="rId6"/>
    <p:sldId id="264" r:id="rId7"/>
    <p:sldId id="302" r:id="rId8"/>
    <p:sldId id="301" r:id="rId9"/>
    <p:sldId id="265" r:id="rId10"/>
    <p:sldId id="303" r:id="rId11"/>
    <p:sldId id="304" r:id="rId12"/>
    <p:sldId id="305" r:id="rId13"/>
    <p:sldId id="268" r:id="rId14"/>
    <p:sldId id="271" r:id="rId15"/>
    <p:sldId id="273" r:id="rId16"/>
    <p:sldId id="306" r:id="rId17"/>
  </p:sldIdLst>
  <p:sldSz cx="24384000" cy="13716000"/>
  <p:notesSz cx="6858000" cy="9144000"/>
  <p:embeddedFontLst>
    <p:embeddedFont>
      <p:font typeface="Consolas" panose="020B0609020204030204" pitchFamily="49" charset="0"/>
      <p:regular r:id="rId19"/>
      <p:bold r:id="rId20"/>
      <p:italic r:id="rId21"/>
      <p:boldItalic r:id="rId22"/>
    </p:embeddedFont>
    <p:embeddedFont>
      <p:font typeface="Google Sans" panose="020B0604020202020204" charset="0"/>
      <p:regular r:id="rId23"/>
      <p:bold r:id="rId24"/>
      <p:italic r:id="rId25"/>
      <p:boldItalic r:id="rId26"/>
    </p:embeddedFont>
    <p:embeddedFont>
      <p:font typeface="Helvetica Neue" panose="020B0604020202020204" charset="0"/>
      <p:regular r:id="rId27"/>
      <p:bold r:id="rId28"/>
      <p:italic r:id="rId29"/>
      <p:boldItalic r:id="rId30"/>
    </p:embeddedFont>
    <p:embeddedFont>
      <p:font typeface="Open Sans Light" panose="020B0306030504020204" pitchFamily="34" charset="0"/>
      <p:regular r:id="rId31"/>
      <p:bold r:id="rId32"/>
      <p:italic r:id="rId33"/>
      <p:boldItalic r:id="rId34"/>
    </p:embeddedFont>
    <p:embeddedFont>
      <p:font typeface="Roboto Mono" panose="00000009000000000000" pitchFamily="49"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41" d="100"/>
          <a:sy n="41" d="100"/>
        </p:scale>
        <p:origin x="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presProps" Target="presProps.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bd4ac5bf46_0_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gbd4ac5bf4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42e4655570_1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g42e4655570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5975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42e4655570_1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g42e4655570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1369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5d6d87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5d6d87a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0728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d4ac5bf46_0_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bd4ac5bf46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d4ac5bf46_0_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bd4ac5bf4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42e4655570_1_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42e4655570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5d6d87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5d6d87a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514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4188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2e4655570_1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42e465557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8356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5d6d87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5d6d87a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bd4ac5bf46_0_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gbd4ac5bf4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bd4ac5bf46_0_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gbd4ac5bf4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0369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5d6d87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5d6d87a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3637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42e4655570_1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g42e4655570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 Green">
  <p:cSld name="Title, Subtitle, &amp; Bullets_1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427925" y="4513800"/>
            <a:ext cx="14310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13" name="Google Shape;13;p3"/>
          <p:cNvSpPr txBox="1">
            <a:spLocks noGrp="1"/>
          </p:cNvSpPr>
          <p:nvPr>
            <p:ph type="subTitle" idx="1"/>
          </p:nvPr>
        </p:nvSpPr>
        <p:spPr>
          <a:xfrm>
            <a:off x="5929600" y="8096125"/>
            <a:ext cx="10548300" cy="2005800"/>
          </a:xfrm>
          <a:prstGeom prst="rect">
            <a:avLst/>
          </a:prstGeom>
        </p:spPr>
        <p:txBody>
          <a:bodyPr spcFirstLastPara="1" wrap="square" lIns="91425" tIns="91425" rIns="91425" bIns="91425" anchor="t" anchorCtr="0">
            <a:spAutoFit/>
          </a:bodyPr>
          <a:lstStyle>
            <a:lvl1pPr lvl="0" rtl="0">
              <a:lnSpc>
                <a:spcPct val="100000"/>
              </a:lnSpc>
              <a:spcBef>
                <a:spcPts val="0"/>
              </a:spcBef>
              <a:spcAft>
                <a:spcPts val="0"/>
              </a:spcAft>
              <a:buNone/>
              <a:defRPr sz="40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14" name="Google Shape;14;p3"/>
          <p:cNvSpPr txBox="1">
            <a:spLocks noGrp="1"/>
          </p:cNvSpPr>
          <p:nvPr>
            <p:ph type="subTitle" idx="2"/>
          </p:nvPr>
        </p:nvSpPr>
        <p:spPr>
          <a:xfrm>
            <a:off x="2663900" y="6090325"/>
            <a:ext cx="105483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ubtitle - Blue">
  <p:cSld name="Title, Subtitle, &amp; Bullets_3">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9"/>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40" name="Google Shape;40;p9"/>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41" name="Google Shape;41;p9"/>
          <p:cNvSpPr txBox="1">
            <a:spLocks noGrp="1"/>
          </p:cNvSpPr>
          <p:nvPr>
            <p:ph type="subTitle" idx="1"/>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42" name="Google Shape;42;p9"/>
          <p:cNvSpPr txBox="1">
            <a:spLocks noGrp="1"/>
          </p:cNvSpPr>
          <p:nvPr>
            <p:ph type="body" idx="2"/>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ubtitle - Red">
  <p:cSld name="Title, Subtitle, &amp; Bullets_2_1">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1"/>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50" name="Google Shape;50;p11"/>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51" name="Google Shape;51;p11"/>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52" name="Google Shape;52;p11"/>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ode">
  <p:cSld name="Quote_2">
    <p:bg>
      <p:bgPr>
        <a:blipFill>
          <a:blip r:embed="rId2">
            <a:alphaModFix/>
          </a:blip>
          <a:stretch>
            <a:fillRect/>
          </a:stretch>
        </a:blip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lide Style 01 - Blue">
  <p:cSld name="Title, Subtitle, &amp; Bullets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62" name="Google Shape;62;p14"/>
          <p:cNvSpPr txBox="1">
            <a:spLocks noGrp="1"/>
          </p:cNvSpPr>
          <p:nvPr>
            <p:ph type="subTitle" idx="1"/>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a:endParaRPr/>
          </a:p>
        </p:txBody>
      </p:sp>
      <p:sp>
        <p:nvSpPr>
          <p:cNvPr id="63" name="Google Shape;63;p14"/>
          <p:cNvSpPr txBox="1">
            <a:spLocks noGrp="1"/>
          </p:cNvSpPr>
          <p:nvPr>
            <p:ph type="body" idx="2"/>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64" name="Google Shape;64;p14"/>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lide Style 01 - Red">
  <p:cSld name="Title, Subtitle, &amp; Bullets_1_2_1_1">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72" name="Google Shape;72;p16"/>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73" name="Google Shape;73;p16"/>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74" name="Google Shape;74;p16"/>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lide Style 02 - Blue">
  <p:cSld name="Title, Subtitle, &amp; Bullets_1_1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8"/>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81" name="Google Shape;81;p18"/>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82" name="Google Shape;82;p18"/>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lide Style 02 - Red">
  <p:cSld name="Title, Subtitle, &amp; Bullets_1_2_1_1_2">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89" name="Google Shape;89;p20"/>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90" name="Google Shape;90;p20"/>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91" name="Google Shape;91;p20"/>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1200" y="1186733"/>
            <a:ext cx="22721700" cy="1527300"/>
          </a:xfrm>
          <a:prstGeom prst="rect">
            <a:avLst/>
          </a:prstGeom>
          <a:noFill/>
          <a:ln>
            <a:noFill/>
          </a:ln>
        </p:spPr>
        <p:txBody>
          <a:bodyPr spcFirstLastPara="1" wrap="square" lIns="243800" tIns="243800" rIns="243800" bIns="243800" anchor="t" anchorCtr="0">
            <a:normAutofit/>
          </a:bodyPr>
          <a:lstStyle>
            <a:lvl1pPr lvl="0" rtl="0">
              <a:spcBef>
                <a:spcPts val="0"/>
              </a:spcBef>
              <a:spcAft>
                <a:spcPts val="0"/>
              </a:spcAft>
              <a:buClr>
                <a:schemeClr val="dk2"/>
              </a:buClr>
              <a:buSzPts val="7500"/>
              <a:buFont typeface="Google Sans"/>
              <a:buNone/>
              <a:defRPr sz="7500">
                <a:solidFill>
                  <a:schemeClr val="dk2"/>
                </a:solidFill>
                <a:latin typeface="Google Sans"/>
                <a:ea typeface="Google Sans"/>
                <a:cs typeface="Google Sans"/>
                <a:sym typeface="Google Sans"/>
              </a:defRPr>
            </a:lvl1pPr>
            <a:lvl2pPr lvl="1" rtl="0">
              <a:spcBef>
                <a:spcPts val="0"/>
              </a:spcBef>
              <a:spcAft>
                <a:spcPts val="0"/>
              </a:spcAft>
              <a:buClr>
                <a:schemeClr val="dk2"/>
              </a:buClr>
              <a:buSzPts val="7500"/>
              <a:buNone/>
              <a:defRPr sz="7500">
                <a:solidFill>
                  <a:schemeClr val="dk2"/>
                </a:solidFill>
              </a:defRPr>
            </a:lvl2pPr>
            <a:lvl3pPr lvl="2" rtl="0">
              <a:spcBef>
                <a:spcPts val="0"/>
              </a:spcBef>
              <a:spcAft>
                <a:spcPts val="0"/>
              </a:spcAft>
              <a:buClr>
                <a:schemeClr val="dk2"/>
              </a:buClr>
              <a:buSzPts val="7500"/>
              <a:buNone/>
              <a:defRPr sz="7500">
                <a:solidFill>
                  <a:schemeClr val="dk2"/>
                </a:solidFill>
              </a:defRPr>
            </a:lvl3pPr>
            <a:lvl4pPr lvl="3" rtl="0">
              <a:spcBef>
                <a:spcPts val="0"/>
              </a:spcBef>
              <a:spcAft>
                <a:spcPts val="0"/>
              </a:spcAft>
              <a:buClr>
                <a:schemeClr val="dk2"/>
              </a:buClr>
              <a:buSzPts val="7500"/>
              <a:buNone/>
              <a:defRPr sz="7500">
                <a:solidFill>
                  <a:schemeClr val="dk2"/>
                </a:solidFill>
              </a:defRPr>
            </a:lvl4pPr>
            <a:lvl5pPr lvl="4" rtl="0">
              <a:spcBef>
                <a:spcPts val="0"/>
              </a:spcBef>
              <a:spcAft>
                <a:spcPts val="0"/>
              </a:spcAft>
              <a:buClr>
                <a:schemeClr val="dk2"/>
              </a:buClr>
              <a:buSzPts val="7500"/>
              <a:buNone/>
              <a:defRPr sz="7500">
                <a:solidFill>
                  <a:schemeClr val="dk2"/>
                </a:solidFill>
              </a:defRPr>
            </a:lvl5pPr>
            <a:lvl6pPr lvl="5" rtl="0">
              <a:spcBef>
                <a:spcPts val="0"/>
              </a:spcBef>
              <a:spcAft>
                <a:spcPts val="0"/>
              </a:spcAft>
              <a:buClr>
                <a:schemeClr val="dk2"/>
              </a:buClr>
              <a:buSzPts val="7500"/>
              <a:buNone/>
              <a:defRPr sz="7500">
                <a:solidFill>
                  <a:schemeClr val="dk2"/>
                </a:solidFill>
              </a:defRPr>
            </a:lvl6pPr>
            <a:lvl7pPr lvl="6" rtl="0">
              <a:spcBef>
                <a:spcPts val="0"/>
              </a:spcBef>
              <a:spcAft>
                <a:spcPts val="0"/>
              </a:spcAft>
              <a:buClr>
                <a:schemeClr val="dk2"/>
              </a:buClr>
              <a:buSzPts val="7500"/>
              <a:buNone/>
              <a:defRPr sz="7500">
                <a:solidFill>
                  <a:schemeClr val="dk2"/>
                </a:solidFill>
              </a:defRPr>
            </a:lvl7pPr>
            <a:lvl8pPr lvl="7" rtl="0">
              <a:spcBef>
                <a:spcPts val="0"/>
              </a:spcBef>
              <a:spcAft>
                <a:spcPts val="0"/>
              </a:spcAft>
              <a:buClr>
                <a:schemeClr val="dk2"/>
              </a:buClr>
              <a:buSzPts val="7500"/>
              <a:buNone/>
              <a:defRPr sz="7500">
                <a:solidFill>
                  <a:schemeClr val="dk2"/>
                </a:solidFill>
              </a:defRPr>
            </a:lvl8pPr>
            <a:lvl9pPr lvl="8" rtl="0">
              <a:spcBef>
                <a:spcPts val="0"/>
              </a:spcBef>
              <a:spcAft>
                <a:spcPts val="0"/>
              </a:spcAft>
              <a:buClr>
                <a:schemeClr val="dk2"/>
              </a:buClr>
              <a:buSzPts val="7500"/>
              <a:buNone/>
              <a:defRPr sz="7500">
                <a:solidFill>
                  <a:schemeClr val="dk2"/>
                </a:solidFill>
              </a:defRPr>
            </a:lvl9pPr>
          </a:lstStyle>
          <a:p>
            <a:endParaRPr/>
          </a:p>
        </p:txBody>
      </p:sp>
      <p:sp>
        <p:nvSpPr>
          <p:cNvPr id="7" name="Google Shape;7;p1"/>
          <p:cNvSpPr txBox="1">
            <a:spLocks noGrp="1"/>
          </p:cNvSpPr>
          <p:nvPr>
            <p:ph type="sldNum" idx="12"/>
          </p:nvPr>
        </p:nvSpPr>
        <p:spPr>
          <a:xfrm>
            <a:off x="22593221" y="12435245"/>
            <a:ext cx="1463100" cy="1049700"/>
          </a:xfrm>
          <a:prstGeom prst="rect">
            <a:avLst/>
          </a:prstGeom>
          <a:noFill/>
          <a:ln>
            <a:noFill/>
          </a:ln>
        </p:spPr>
        <p:txBody>
          <a:bodyPr spcFirstLastPara="1" wrap="square" lIns="243800" tIns="243800" rIns="243800" bIns="243800" anchor="ctr" anchorCtr="0">
            <a:normAutofit/>
          </a:bodyPr>
          <a:lstStyle>
            <a:lvl1pPr lvl="0" algn="r" rtl="0">
              <a:buNone/>
              <a:defRPr sz="2700">
                <a:solidFill>
                  <a:schemeClr val="dk2"/>
                </a:solidFill>
              </a:defRPr>
            </a:lvl1pPr>
            <a:lvl2pPr lvl="1" algn="r" rtl="0">
              <a:buNone/>
              <a:defRPr sz="2700">
                <a:solidFill>
                  <a:schemeClr val="dk2"/>
                </a:solidFill>
              </a:defRPr>
            </a:lvl2pPr>
            <a:lvl3pPr lvl="2" algn="r" rtl="0">
              <a:buNone/>
              <a:defRPr sz="2700">
                <a:solidFill>
                  <a:schemeClr val="dk2"/>
                </a:solidFill>
              </a:defRPr>
            </a:lvl3pPr>
            <a:lvl4pPr lvl="3" algn="r" rtl="0">
              <a:buNone/>
              <a:defRPr sz="2700">
                <a:solidFill>
                  <a:schemeClr val="dk2"/>
                </a:solidFill>
              </a:defRPr>
            </a:lvl4pPr>
            <a:lvl5pPr lvl="4" algn="r" rtl="0">
              <a:buNone/>
              <a:defRPr sz="2700">
                <a:solidFill>
                  <a:schemeClr val="dk2"/>
                </a:solidFill>
              </a:defRPr>
            </a:lvl5pPr>
            <a:lvl6pPr lvl="5" algn="r" rtl="0">
              <a:buNone/>
              <a:defRPr sz="2700">
                <a:solidFill>
                  <a:schemeClr val="dk2"/>
                </a:solidFill>
              </a:defRPr>
            </a:lvl6pPr>
            <a:lvl7pPr lvl="6" algn="r" rtl="0">
              <a:buNone/>
              <a:defRPr sz="2700">
                <a:solidFill>
                  <a:schemeClr val="dk2"/>
                </a:solidFill>
              </a:defRPr>
            </a:lvl7pPr>
            <a:lvl8pPr lvl="7" algn="r" rtl="0">
              <a:buNone/>
              <a:defRPr sz="2700">
                <a:solidFill>
                  <a:schemeClr val="dk2"/>
                </a:solidFill>
              </a:defRPr>
            </a:lvl8pPr>
            <a:lvl9pPr lvl="8" algn="r" rtl="0">
              <a:buNone/>
              <a:defRPr sz="27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
        <p:nvSpPr>
          <p:cNvPr id="8" name="Google Shape;8;p1"/>
          <p:cNvSpPr txBox="1">
            <a:spLocks noGrp="1"/>
          </p:cNvSpPr>
          <p:nvPr>
            <p:ph type="body" idx="1"/>
          </p:nvPr>
        </p:nvSpPr>
        <p:spPr>
          <a:xfrm>
            <a:off x="1203350" y="3095025"/>
            <a:ext cx="21906300" cy="6407100"/>
          </a:xfrm>
          <a:prstGeom prst="rect">
            <a:avLst/>
          </a:prstGeom>
          <a:noFill/>
          <a:ln>
            <a:noFill/>
          </a:ln>
        </p:spPr>
        <p:txBody>
          <a:bodyPr spcFirstLastPara="1" wrap="square" lIns="91425" tIns="91425" rIns="91425" bIns="91425" anchor="t" anchorCtr="0">
            <a:spAutoFit/>
          </a:bodyPr>
          <a:lstStyle>
            <a:lvl1pPr marL="457200" lvl="0" indent="-5334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1pPr>
            <a:lvl2pPr marL="914400" lvl="1" indent="-5334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2pPr>
            <a:lvl3pPr marL="1371600" lvl="2" indent="-4572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3pPr>
            <a:lvl4pPr marL="1828800" lvl="3" indent="-4572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4pPr>
            <a:lvl5pPr marL="2286000" lvl="4"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5pPr>
            <a:lvl6pPr marL="2743200" lvl="5"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6pPr>
            <a:lvl7pPr marL="3200400" lvl="6"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7pPr>
            <a:lvl8pPr marL="3657600" lvl="7"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8pPr>
            <a:lvl9pPr marL="4114800" lvl="8"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5" r:id="rId2"/>
    <p:sldLayoutId id="2147483657" r:id="rId3"/>
    <p:sldLayoutId id="2147483659" r:id="rId4"/>
    <p:sldLayoutId id="2147483660" r:id="rId5"/>
    <p:sldLayoutId id="2147483662" r:id="rId6"/>
    <p:sldLayoutId id="2147483664"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Google Shape;128;p28"/>
          <p:cNvSpPr txBox="1">
            <a:spLocks noGrp="1"/>
          </p:cNvSpPr>
          <p:nvPr>
            <p:ph type="title"/>
          </p:nvPr>
        </p:nvSpPr>
        <p:spPr>
          <a:xfrm>
            <a:off x="2427925" y="4513800"/>
            <a:ext cx="14310600" cy="20316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Dart OOP</a:t>
            </a:r>
            <a:endParaRPr dirty="0"/>
          </a:p>
        </p:txBody>
      </p:sp>
      <p:sp>
        <p:nvSpPr>
          <p:cNvPr id="130" name="Google Shape;130;p28"/>
          <p:cNvSpPr txBox="1">
            <a:spLocks noGrp="1"/>
          </p:cNvSpPr>
          <p:nvPr>
            <p:ph type="subTitle" idx="2"/>
          </p:nvPr>
        </p:nvSpPr>
        <p:spPr>
          <a:xfrm>
            <a:off x="2663900" y="6090325"/>
            <a:ext cx="105483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Session 2 in OOP</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5"/>
          <p:cNvSpPr txBox="1">
            <a:spLocks noGrp="1"/>
          </p:cNvSpPr>
          <p:nvPr>
            <p:ph type="subTitle" idx="1"/>
          </p:nvPr>
        </p:nvSpPr>
        <p:spPr>
          <a:xfrm>
            <a:off x="1095650" y="3035275"/>
            <a:ext cx="22014000" cy="925500"/>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4800" dirty="0"/>
              <a:t>Implicit Call:</a:t>
            </a:r>
          </a:p>
        </p:txBody>
      </p:sp>
      <p:sp>
        <p:nvSpPr>
          <p:cNvPr id="180" name="Google Shape;180;p35"/>
          <p:cNvSpPr txBox="1">
            <a:spLocks noGrp="1"/>
          </p:cNvSpPr>
          <p:nvPr>
            <p:ph type="body" idx="2"/>
          </p:nvPr>
        </p:nvSpPr>
        <p:spPr>
          <a:xfrm>
            <a:off x="1203350" y="4079650"/>
            <a:ext cx="21906300" cy="3959387"/>
          </a:xfrm>
          <a:prstGeom prst="rect">
            <a:avLst/>
          </a:prstGeom>
        </p:spPr>
        <p:txBody>
          <a:bodyPr spcFirstLastPara="1" wrap="square" lIns="91425" tIns="91425" rIns="91425" bIns="91425" anchor="t" anchorCtr="0">
            <a:spAutoFit/>
          </a:bodyPr>
          <a:lstStyle/>
          <a:p>
            <a:pPr marL="23088" lvl="0" indent="0" algn="l" rtl="0">
              <a:spcBef>
                <a:spcPts val="0"/>
              </a:spcBef>
              <a:spcAft>
                <a:spcPts val="0"/>
              </a:spcAft>
              <a:buClr>
                <a:schemeClr val="dk2"/>
              </a:buClr>
              <a:buSzPts val="6224"/>
              <a:buNone/>
            </a:pPr>
            <a:endParaRPr lang="en-US" sz="4906" dirty="0"/>
          </a:p>
          <a:p>
            <a:pPr marL="697176" lvl="0" indent="-674088" algn="l" rtl="0">
              <a:spcBef>
                <a:spcPts val="0"/>
              </a:spcBef>
              <a:spcAft>
                <a:spcPts val="0"/>
              </a:spcAft>
              <a:buClr>
                <a:schemeClr val="dk2"/>
              </a:buClr>
              <a:buSzPts val="6224"/>
              <a:buChar char="•"/>
            </a:pPr>
            <a:r>
              <a:rPr lang="en-US" sz="4906" dirty="0"/>
              <a:t>If the subclass constructor doesn't explicitly call a super constructor, Dart automatically calls the no-argument constructor (constructor without parameters) of the superclass. This is useful when the superclass has a simple constructor that doesn't require any arguments.</a:t>
            </a:r>
            <a:endParaRPr lang="en-US" dirty="0"/>
          </a:p>
        </p:txBody>
      </p:sp>
      <p:sp>
        <p:nvSpPr>
          <p:cNvPr id="181" name="Google Shape;181;p35"/>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Calling a Super Constructor</a:t>
            </a:r>
            <a:endParaRPr dirty="0"/>
          </a:p>
        </p:txBody>
      </p:sp>
    </p:spTree>
    <p:extLst>
      <p:ext uri="{BB962C8B-B14F-4D97-AF65-F5344CB8AC3E}">
        <p14:creationId xmlns:p14="http://schemas.microsoft.com/office/powerpoint/2010/main" val="653409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5"/>
          <p:cNvSpPr txBox="1">
            <a:spLocks noGrp="1"/>
          </p:cNvSpPr>
          <p:nvPr>
            <p:ph type="subTitle" idx="1"/>
          </p:nvPr>
        </p:nvSpPr>
        <p:spPr>
          <a:xfrm>
            <a:off x="1095650" y="3035275"/>
            <a:ext cx="22014000" cy="925500"/>
          </a:xfrm>
          <a:prstGeom prst="rect">
            <a:avLst/>
          </a:prstGeom>
        </p:spPr>
        <p:txBody>
          <a:bodyPr spcFirstLastPara="1" wrap="square" lIns="91425" tIns="91425" rIns="91425" bIns="91425" anchor="t" anchorCtr="0">
            <a:spAutoFit/>
          </a:bodyPr>
          <a:lstStyle/>
          <a:p>
            <a:pPr marL="23088" lvl="0" indent="0" algn="l" rtl="0">
              <a:spcBef>
                <a:spcPts val="0"/>
              </a:spcBef>
              <a:spcAft>
                <a:spcPts val="0"/>
              </a:spcAft>
              <a:buClr>
                <a:schemeClr val="dk2"/>
              </a:buClr>
              <a:buSzPts val="6224"/>
              <a:buNone/>
            </a:pPr>
            <a:r>
              <a:rPr lang="en-US" sz="4800" dirty="0"/>
              <a:t>Explicit Call:</a:t>
            </a:r>
          </a:p>
        </p:txBody>
      </p:sp>
      <p:sp>
        <p:nvSpPr>
          <p:cNvPr id="180" name="Google Shape;180;p35"/>
          <p:cNvSpPr txBox="1">
            <a:spLocks noGrp="1"/>
          </p:cNvSpPr>
          <p:nvPr>
            <p:ph type="body" idx="2"/>
          </p:nvPr>
        </p:nvSpPr>
        <p:spPr>
          <a:xfrm>
            <a:off x="1203350" y="4079650"/>
            <a:ext cx="21906300" cy="5469287"/>
          </a:xfrm>
          <a:prstGeom prst="rect">
            <a:avLst/>
          </a:prstGeom>
        </p:spPr>
        <p:txBody>
          <a:bodyPr spcFirstLastPara="1" wrap="square" lIns="91425" tIns="91425" rIns="91425" bIns="91425" anchor="t" anchorCtr="0">
            <a:spAutoFit/>
          </a:bodyPr>
          <a:lstStyle/>
          <a:p>
            <a:pPr marL="23088" lvl="0" indent="0" algn="l" rtl="0">
              <a:spcBef>
                <a:spcPts val="0"/>
              </a:spcBef>
              <a:spcAft>
                <a:spcPts val="0"/>
              </a:spcAft>
              <a:buClr>
                <a:schemeClr val="dk2"/>
              </a:buClr>
              <a:buSzPts val="6224"/>
              <a:buNone/>
            </a:pPr>
            <a:endParaRPr lang="en-US" sz="4906" dirty="0"/>
          </a:p>
          <a:p>
            <a:pPr marL="23088" lvl="0" indent="0" algn="l" rtl="0">
              <a:spcBef>
                <a:spcPts val="0"/>
              </a:spcBef>
              <a:spcAft>
                <a:spcPts val="0"/>
              </a:spcAft>
              <a:buClr>
                <a:schemeClr val="dk2"/>
              </a:buClr>
              <a:buSzPts val="6224"/>
              <a:buNone/>
            </a:pPr>
            <a:r>
              <a:rPr lang="en-US" sz="4906" dirty="0"/>
              <a:t>You can explicitly call a specific constructor of the superclass using the super keyword followed by parentheses containing the arguments for the chosen constructor. This is necessary when:</a:t>
            </a:r>
          </a:p>
          <a:p>
            <a:pPr marL="23088" lvl="0" indent="0" algn="l" rtl="0">
              <a:spcBef>
                <a:spcPts val="0"/>
              </a:spcBef>
              <a:spcAft>
                <a:spcPts val="0"/>
              </a:spcAft>
              <a:buClr>
                <a:schemeClr val="dk2"/>
              </a:buClr>
              <a:buSzPts val="6224"/>
              <a:buNone/>
            </a:pPr>
            <a:r>
              <a:rPr lang="en-US" sz="4906" dirty="0"/>
              <a:t>The superclass doesn't have a no-argument constructor.</a:t>
            </a:r>
          </a:p>
          <a:p>
            <a:pPr marL="23088" lvl="0" indent="0" algn="l" rtl="0">
              <a:spcBef>
                <a:spcPts val="0"/>
              </a:spcBef>
              <a:spcAft>
                <a:spcPts val="0"/>
              </a:spcAft>
              <a:buClr>
                <a:schemeClr val="dk2"/>
              </a:buClr>
              <a:buSzPts val="6224"/>
              <a:buNone/>
            </a:pPr>
            <a:r>
              <a:rPr lang="en-US" sz="4906" dirty="0"/>
              <a:t>You want to pass arguments to initialize the superclass during subclass object creation.</a:t>
            </a:r>
            <a:endParaRPr lang="en-US" dirty="0"/>
          </a:p>
        </p:txBody>
      </p:sp>
      <p:sp>
        <p:nvSpPr>
          <p:cNvPr id="181" name="Google Shape;181;p35"/>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Calling a Super Constructor</a:t>
            </a:r>
            <a:endParaRPr dirty="0"/>
          </a:p>
        </p:txBody>
      </p:sp>
    </p:spTree>
    <p:extLst>
      <p:ext uri="{BB962C8B-B14F-4D97-AF65-F5344CB8AC3E}">
        <p14:creationId xmlns:p14="http://schemas.microsoft.com/office/powerpoint/2010/main" val="259342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7"/>
          <p:cNvSpPr/>
          <p:nvPr/>
        </p:nvSpPr>
        <p:spPr>
          <a:xfrm>
            <a:off x="1273800" y="962525"/>
            <a:ext cx="22383000" cy="11359200"/>
          </a:xfrm>
          <a:prstGeom prst="rect">
            <a:avLst/>
          </a:prstGeom>
          <a:noFill/>
          <a:ln>
            <a:noFill/>
          </a:ln>
        </p:spPr>
        <p:txBody>
          <a:bodyPr spcFirstLastPara="1" wrap="square" lIns="50800" tIns="50800" rIns="50800" bIns="50800" anchor="ctr" anchorCtr="0">
            <a:noAutofit/>
          </a:bodyPr>
          <a:lstStyle/>
          <a:p>
            <a:r>
              <a:rPr lang="en-US" sz="3200" b="0" dirty="0">
                <a:solidFill>
                  <a:srgbClr val="569CD6"/>
                </a:solidFill>
                <a:effectLst/>
                <a:latin typeface="Consolas" panose="020B0609020204030204" pitchFamily="49" charset="0"/>
              </a:rPr>
              <a:t>class</a:t>
            </a:r>
            <a:r>
              <a:rPr lang="en-US" sz="3200" b="0" dirty="0">
                <a:solidFill>
                  <a:srgbClr val="CCCCCC"/>
                </a:solidFill>
                <a:effectLst/>
                <a:latin typeface="Consolas" panose="020B0609020204030204" pitchFamily="49" charset="0"/>
              </a:rPr>
              <a:t> </a:t>
            </a:r>
            <a:r>
              <a:rPr lang="en-US" sz="3200" b="0" dirty="0">
                <a:solidFill>
                  <a:srgbClr val="4EC9B0"/>
                </a:solidFill>
                <a:effectLst/>
                <a:latin typeface="Consolas" panose="020B0609020204030204" pitchFamily="49" charset="0"/>
              </a:rPr>
              <a:t>Animal</a:t>
            </a:r>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a:t>
            </a:r>
            <a:r>
              <a:rPr lang="en-US" sz="3200" b="0" dirty="0">
                <a:solidFill>
                  <a:srgbClr val="4EC9B0"/>
                </a:solidFill>
                <a:effectLst/>
                <a:latin typeface="Consolas" panose="020B0609020204030204" pitchFamily="49" charset="0"/>
              </a:rPr>
              <a:t>String</a:t>
            </a:r>
            <a:r>
              <a:rPr lang="en-US" sz="3200" b="0" dirty="0">
                <a:solidFill>
                  <a:srgbClr val="CCCCCC"/>
                </a:solidFill>
                <a:effectLst/>
                <a:latin typeface="Consolas" panose="020B0609020204030204" pitchFamily="49" charset="0"/>
              </a:rPr>
              <a:t> </a:t>
            </a:r>
            <a:r>
              <a:rPr lang="en-US" sz="3200" b="0" dirty="0">
                <a:solidFill>
                  <a:srgbClr val="9CDCFE"/>
                </a:solidFill>
                <a:effectLst/>
                <a:latin typeface="Consolas" panose="020B0609020204030204" pitchFamily="49" charset="0"/>
              </a:rPr>
              <a:t>name</a:t>
            </a:r>
            <a:r>
              <a:rPr lang="en-US" sz="3200" b="0" dirty="0">
                <a:solidFill>
                  <a:srgbClr val="CCCCCC"/>
                </a:solidFill>
                <a:effectLst/>
                <a:latin typeface="Consolas" panose="020B0609020204030204" pitchFamily="49" charset="0"/>
              </a:rPr>
              <a:t>;</a:t>
            </a:r>
          </a:p>
          <a:p>
            <a:br>
              <a:rPr lang="en-US" sz="3200" b="0" dirty="0">
                <a:solidFill>
                  <a:srgbClr val="CCCCCC"/>
                </a:solidFill>
                <a:effectLst/>
                <a:latin typeface="Consolas" panose="020B0609020204030204" pitchFamily="49" charset="0"/>
              </a:rPr>
            </a:br>
            <a:r>
              <a:rPr lang="en-US" sz="3200" b="0" dirty="0">
                <a:solidFill>
                  <a:srgbClr val="CCCCCC"/>
                </a:solidFill>
                <a:effectLst/>
                <a:latin typeface="Consolas" panose="020B0609020204030204" pitchFamily="49" charset="0"/>
              </a:rPr>
              <a:t>  </a:t>
            </a:r>
            <a:r>
              <a:rPr lang="en-US" sz="3200" b="0" dirty="0">
                <a:solidFill>
                  <a:srgbClr val="4EC9B0"/>
                </a:solidFill>
                <a:effectLst/>
                <a:latin typeface="Consolas" panose="020B0609020204030204" pitchFamily="49" charset="0"/>
              </a:rPr>
              <a:t>Animal</a:t>
            </a:r>
            <a:r>
              <a:rPr lang="en-US" sz="3200" b="0" dirty="0">
                <a:solidFill>
                  <a:srgbClr val="CCCCCC"/>
                </a:solidFill>
                <a:effectLst/>
                <a:latin typeface="Consolas" panose="020B0609020204030204" pitchFamily="49" charset="0"/>
              </a:rPr>
              <a:t>(</a:t>
            </a:r>
            <a:r>
              <a:rPr lang="en-US" sz="3200" b="0" dirty="0">
                <a:solidFill>
                  <a:srgbClr val="569CD6"/>
                </a:solidFill>
                <a:effectLst/>
                <a:latin typeface="Consolas" panose="020B0609020204030204" pitchFamily="49" charset="0"/>
              </a:rPr>
              <a:t>this</a:t>
            </a:r>
            <a:r>
              <a:rPr lang="en-US" sz="3200" b="0" dirty="0">
                <a:solidFill>
                  <a:srgbClr val="CCCCCC"/>
                </a:solidFill>
                <a:effectLst/>
                <a:latin typeface="Consolas" panose="020B0609020204030204" pitchFamily="49" charset="0"/>
              </a:rPr>
              <a:t>.</a:t>
            </a:r>
            <a:r>
              <a:rPr lang="en-US" sz="3200" b="0" dirty="0">
                <a:solidFill>
                  <a:srgbClr val="9CDCFE"/>
                </a:solidFill>
                <a:effectLst/>
                <a:latin typeface="Consolas" panose="020B0609020204030204" pitchFamily="49" charset="0"/>
              </a:rPr>
              <a:t>name</a:t>
            </a:r>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print</a:t>
            </a:r>
            <a:r>
              <a:rPr lang="en-US" sz="3200" b="0" dirty="0">
                <a:solidFill>
                  <a:srgbClr val="CCCCCC"/>
                </a:solidFill>
                <a:effectLst/>
                <a:latin typeface="Consolas" panose="020B0609020204030204" pitchFamily="49" charset="0"/>
              </a:rPr>
              <a:t>(</a:t>
            </a:r>
            <a:r>
              <a:rPr lang="en-US" sz="3200" b="0" dirty="0">
                <a:solidFill>
                  <a:srgbClr val="CE9178"/>
                </a:solidFill>
                <a:effectLst/>
                <a:latin typeface="Consolas" panose="020B0609020204030204" pitchFamily="49" charset="0"/>
              </a:rPr>
              <a:t>"Animal object created with name: </a:t>
            </a:r>
            <a:r>
              <a:rPr lang="en-US" sz="3200" b="0" dirty="0">
                <a:solidFill>
                  <a:srgbClr val="D4D4D4"/>
                </a:solidFill>
                <a:effectLst/>
                <a:latin typeface="Consolas" panose="020B0609020204030204" pitchFamily="49" charset="0"/>
              </a:rPr>
              <a:t>$</a:t>
            </a:r>
            <a:r>
              <a:rPr lang="en-US" sz="3200" b="0" dirty="0">
                <a:solidFill>
                  <a:srgbClr val="9CDCFE"/>
                </a:solidFill>
                <a:effectLst/>
                <a:latin typeface="Consolas" panose="020B0609020204030204" pitchFamily="49" charset="0"/>
              </a:rPr>
              <a:t>name</a:t>
            </a:r>
            <a:r>
              <a:rPr lang="en-US" sz="3200" b="0" dirty="0">
                <a:solidFill>
                  <a:srgbClr val="CE9178"/>
                </a:solidFill>
                <a:effectLst/>
                <a:latin typeface="Consolas" panose="020B0609020204030204" pitchFamily="49" charset="0"/>
              </a:rPr>
              <a:t>"</a:t>
            </a:r>
            <a:r>
              <a:rPr lang="en-US" sz="3200" b="0" dirty="0">
                <a:solidFill>
                  <a:srgbClr val="CCCCCC"/>
                </a:solidFill>
                <a:effectLst/>
                <a:latin typeface="Consolas" panose="020B0609020204030204" pitchFamily="49" charset="0"/>
              </a:rPr>
              <a:t>);</a:t>
            </a:r>
          </a:p>
          <a:p>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a:t>
            </a:r>
          </a:p>
          <a:p>
            <a:br>
              <a:rPr lang="en-US" sz="3200" b="0" dirty="0">
                <a:solidFill>
                  <a:srgbClr val="CCCCCC"/>
                </a:solidFill>
                <a:effectLst/>
                <a:latin typeface="Consolas" panose="020B0609020204030204" pitchFamily="49" charset="0"/>
              </a:rPr>
            </a:br>
            <a:r>
              <a:rPr lang="en-US" sz="3200" b="0" dirty="0">
                <a:solidFill>
                  <a:srgbClr val="569CD6"/>
                </a:solidFill>
                <a:effectLst/>
                <a:latin typeface="Consolas" panose="020B0609020204030204" pitchFamily="49" charset="0"/>
              </a:rPr>
              <a:t>class</a:t>
            </a:r>
            <a:r>
              <a:rPr lang="en-US" sz="3200" b="0" dirty="0">
                <a:solidFill>
                  <a:srgbClr val="CCCCCC"/>
                </a:solidFill>
                <a:effectLst/>
                <a:latin typeface="Consolas" panose="020B0609020204030204" pitchFamily="49" charset="0"/>
              </a:rPr>
              <a:t> </a:t>
            </a:r>
            <a:r>
              <a:rPr lang="en-US" sz="3200" b="0" dirty="0">
                <a:solidFill>
                  <a:srgbClr val="4EC9B0"/>
                </a:solidFill>
                <a:effectLst/>
                <a:latin typeface="Consolas" panose="020B0609020204030204" pitchFamily="49" charset="0"/>
              </a:rPr>
              <a:t>Dog</a:t>
            </a:r>
            <a:r>
              <a:rPr lang="en-US" sz="3200" b="0" dirty="0">
                <a:solidFill>
                  <a:srgbClr val="CCCCCC"/>
                </a:solidFill>
                <a:effectLst/>
                <a:latin typeface="Consolas" panose="020B0609020204030204" pitchFamily="49" charset="0"/>
              </a:rPr>
              <a:t> </a:t>
            </a:r>
            <a:r>
              <a:rPr lang="en-US" sz="3200" b="0" dirty="0">
                <a:solidFill>
                  <a:srgbClr val="569CD6"/>
                </a:solidFill>
                <a:effectLst/>
                <a:latin typeface="Consolas" panose="020B0609020204030204" pitchFamily="49" charset="0"/>
              </a:rPr>
              <a:t>extends</a:t>
            </a:r>
            <a:r>
              <a:rPr lang="en-US" sz="3200" b="0" dirty="0">
                <a:solidFill>
                  <a:srgbClr val="CCCCCC"/>
                </a:solidFill>
                <a:effectLst/>
                <a:latin typeface="Consolas" panose="020B0609020204030204" pitchFamily="49" charset="0"/>
              </a:rPr>
              <a:t> </a:t>
            </a:r>
            <a:r>
              <a:rPr lang="en-US" sz="3200" b="0" dirty="0">
                <a:solidFill>
                  <a:srgbClr val="4EC9B0"/>
                </a:solidFill>
                <a:effectLst/>
                <a:latin typeface="Consolas" panose="020B0609020204030204" pitchFamily="49" charset="0"/>
              </a:rPr>
              <a:t>Animal</a:t>
            </a:r>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a:t>
            </a:r>
            <a:r>
              <a:rPr lang="en-US" sz="3200" b="0" dirty="0">
                <a:solidFill>
                  <a:srgbClr val="4EC9B0"/>
                </a:solidFill>
                <a:effectLst/>
                <a:latin typeface="Consolas" panose="020B0609020204030204" pitchFamily="49" charset="0"/>
              </a:rPr>
              <a:t>String</a:t>
            </a:r>
            <a:r>
              <a:rPr lang="en-US" sz="3200" b="0" dirty="0">
                <a:solidFill>
                  <a:srgbClr val="CCCCCC"/>
                </a:solidFill>
                <a:effectLst/>
                <a:latin typeface="Consolas" panose="020B0609020204030204" pitchFamily="49" charset="0"/>
              </a:rPr>
              <a:t> </a:t>
            </a:r>
            <a:r>
              <a:rPr lang="en-US" sz="3200" b="0" dirty="0">
                <a:solidFill>
                  <a:srgbClr val="9CDCFE"/>
                </a:solidFill>
                <a:effectLst/>
                <a:latin typeface="Consolas" panose="020B0609020204030204" pitchFamily="49" charset="0"/>
              </a:rPr>
              <a:t>breed</a:t>
            </a:r>
            <a:r>
              <a:rPr lang="en-US" sz="3200" b="0" dirty="0">
                <a:solidFill>
                  <a:srgbClr val="CCCCCC"/>
                </a:solidFill>
                <a:effectLst/>
                <a:latin typeface="Consolas" panose="020B0609020204030204" pitchFamily="49" charset="0"/>
              </a:rPr>
              <a:t>;</a:t>
            </a:r>
          </a:p>
          <a:p>
            <a:br>
              <a:rPr lang="en-US" sz="3200" b="0" dirty="0">
                <a:solidFill>
                  <a:srgbClr val="CCCCCC"/>
                </a:solidFill>
                <a:effectLst/>
                <a:latin typeface="Consolas" panose="020B0609020204030204" pitchFamily="49" charset="0"/>
              </a:rPr>
            </a:br>
            <a:r>
              <a:rPr lang="en-US" sz="3200" b="0" dirty="0">
                <a:solidFill>
                  <a:srgbClr val="CCCCCC"/>
                </a:solidFill>
                <a:effectLst/>
                <a:latin typeface="Consolas" panose="020B0609020204030204" pitchFamily="49" charset="0"/>
              </a:rPr>
              <a:t>  </a:t>
            </a:r>
            <a:r>
              <a:rPr lang="en-US" sz="3200" b="0" dirty="0">
                <a:solidFill>
                  <a:srgbClr val="6A9955"/>
                </a:solidFill>
                <a:effectLst/>
                <a:latin typeface="Consolas" panose="020B0609020204030204" pitchFamily="49" charset="0"/>
              </a:rPr>
              <a:t>// Explicit call to Animal constructor with name argument</a:t>
            </a:r>
            <a:endParaRPr lang="en-US" sz="3200" b="0" dirty="0">
              <a:solidFill>
                <a:srgbClr val="CCCCCC"/>
              </a:solidFill>
              <a:effectLst/>
              <a:latin typeface="Consolas" panose="020B0609020204030204" pitchFamily="49" charset="0"/>
            </a:endParaRPr>
          </a:p>
          <a:p>
            <a:r>
              <a:rPr lang="en-US" sz="3200" b="0" dirty="0">
                <a:solidFill>
                  <a:srgbClr val="CCCCCC"/>
                </a:solidFill>
                <a:effectLst/>
                <a:latin typeface="Consolas" panose="020B0609020204030204" pitchFamily="49" charset="0"/>
              </a:rPr>
              <a:t>  </a:t>
            </a:r>
            <a:r>
              <a:rPr lang="en-US" sz="3200" b="0" dirty="0">
                <a:solidFill>
                  <a:srgbClr val="4EC9B0"/>
                </a:solidFill>
                <a:effectLst/>
                <a:latin typeface="Consolas" panose="020B0609020204030204" pitchFamily="49" charset="0"/>
              </a:rPr>
              <a:t>Dog</a:t>
            </a:r>
            <a:r>
              <a:rPr lang="en-US" sz="3200" b="0" dirty="0">
                <a:solidFill>
                  <a:srgbClr val="CCCCCC"/>
                </a:solidFill>
                <a:effectLst/>
                <a:latin typeface="Consolas" panose="020B0609020204030204" pitchFamily="49" charset="0"/>
              </a:rPr>
              <a:t>(</a:t>
            </a:r>
            <a:r>
              <a:rPr lang="en-US" sz="3200" b="0" dirty="0">
                <a:solidFill>
                  <a:srgbClr val="4EC9B0"/>
                </a:solidFill>
                <a:effectLst/>
                <a:latin typeface="Consolas" panose="020B0609020204030204" pitchFamily="49" charset="0"/>
              </a:rPr>
              <a:t>String</a:t>
            </a:r>
            <a:r>
              <a:rPr lang="en-US" sz="3200" b="0" dirty="0">
                <a:solidFill>
                  <a:srgbClr val="CCCCCC"/>
                </a:solidFill>
                <a:effectLst/>
                <a:latin typeface="Consolas" panose="020B0609020204030204" pitchFamily="49" charset="0"/>
              </a:rPr>
              <a:t> </a:t>
            </a:r>
            <a:r>
              <a:rPr lang="en-US" sz="3200" b="0" dirty="0">
                <a:solidFill>
                  <a:srgbClr val="9CDCFE"/>
                </a:solidFill>
                <a:effectLst/>
                <a:latin typeface="Consolas" panose="020B0609020204030204" pitchFamily="49" charset="0"/>
              </a:rPr>
              <a:t>name</a:t>
            </a:r>
            <a:r>
              <a:rPr lang="en-US" sz="3200" b="0" dirty="0">
                <a:solidFill>
                  <a:srgbClr val="CCCCCC"/>
                </a:solidFill>
                <a:effectLst/>
                <a:latin typeface="Consolas" panose="020B0609020204030204" pitchFamily="49" charset="0"/>
              </a:rPr>
              <a:t>, </a:t>
            </a:r>
            <a:r>
              <a:rPr lang="en-US" sz="3200" b="0" dirty="0" err="1">
                <a:solidFill>
                  <a:srgbClr val="569CD6"/>
                </a:solidFill>
                <a:effectLst/>
                <a:latin typeface="Consolas" panose="020B0609020204030204" pitchFamily="49" charset="0"/>
              </a:rPr>
              <a:t>this</a:t>
            </a:r>
            <a:r>
              <a:rPr lang="en-US" sz="3200" b="0" dirty="0" err="1">
                <a:solidFill>
                  <a:srgbClr val="CCCCCC"/>
                </a:solidFill>
                <a:effectLst/>
                <a:latin typeface="Consolas" panose="020B0609020204030204" pitchFamily="49" charset="0"/>
              </a:rPr>
              <a:t>.</a:t>
            </a:r>
            <a:r>
              <a:rPr lang="en-US" sz="3200" b="0" dirty="0" err="1">
                <a:solidFill>
                  <a:srgbClr val="9CDCFE"/>
                </a:solidFill>
                <a:effectLst/>
                <a:latin typeface="Consolas" panose="020B0609020204030204" pitchFamily="49" charset="0"/>
              </a:rPr>
              <a:t>breed</a:t>
            </a:r>
            <a:r>
              <a:rPr lang="en-US" sz="3200" b="0" dirty="0">
                <a:solidFill>
                  <a:srgbClr val="CCCCCC"/>
                </a:solidFill>
                <a:effectLst/>
                <a:latin typeface="Consolas" panose="020B0609020204030204" pitchFamily="49" charset="0"/>
              </a:rPr>
              <a:t>) </a:t>
            </a:r>
            <a:r>
              <a:rPr lang="en-US" sz="3200" b="0" dirty="0">
                <a:solidFill>
                  <a:srgbClr val="D4D4D4"/>
                </a:solidFill>
                <a:effectLst/>
                <a:latin typeface="Consolas" panose="020B0609020204030204" pitchFamily="49" charset="0"/>
              </a:rPr>
              <a:t>:</a:t>
            </a:r>
            <a:r>
              <a:rPr lang="en-US" sz="3200" b="0" dirty="0">
                <a:solidFill>
                  <a:srgbClr val="CCCCCC"/>
                </a:solidFill>
                <a:effectLst/>
                <a:latin typeface="Consolas" panose="020B0609020204030204" pitchFamily="49" charset="0"/>
              </a:rPr>
              <a:t> </a:t>
            </a:r>
            <a:r>
              <a:rPr lang="en-US" sz="3200" b="0" dirty="0">
                <a:solidFill>
                  <a:srgbClr val="569CD6"/>
                </a:solidFill>
                <a:effectLst/>
                <a:latin typeface="Consolas" panose="020B0609020204030204" pitchFamily="49" charset="0"/>
              </a:rPr>
              <a:t>super</a:t>
            </a:r>
            <a:r>
              <a:rPr lang="en-US" sz="3200" b="0" dirty="0">
                <a:solidFill>
                  <a:srgbClr val="CCCCCC"/>
                </a:solidFill>
                <a:effectLst/>
                <a:latin typeface="Consolas" panose="020B0609020204030204" pitchFamily="49" charset="0"/>
              </a:rPr>
              <a:t>(</a:t>
            </a:r>
            <a:r>
              <a:rPr lang="en-US" sz="3200" b="0" dirty="0">
                <a:solidFill>
                  <a:srgbClr val="9CDCFE"/>
                </a:solidFill>
                <a:effectLst/>
                <a:latin typeface="Consolas" panose="020B0609020204030204" pitchFamily="49" charset="0"/>
              </a:rPr>
              <a:t>name</a:t>
            </a:r>
            <a:r>
              <a:rPr lang="en-US" sz="3200" b="0" dirty="0">
                <a:solidFill>
                  <a:srgbClr val="CCCCCC"/>
                </a:solidFill>
                <a:effectLst/>
                <a:latin typeface="Consolas" panose="020B0609020204030204" pitchFamily="49" charset="0"/>
              </a:rPr>
              <a:t>); </a:t>
            </a:r>
            <a:r>
              <a:rPr lang="en-US" sz="3200" b="0" dirty="0">
                <a:solidFill>
                  <a:srgbClr val="6A9955"/>
                </a:solidFill>
                <a:effectLst/>
                <a:latin typeface="Consolas" panose="020B0609020204030204" pitchFamily="49" charset="0"/>
              </a:rPr>
              <a:t>// Call superclass constructor</a:t>
            </a:r>
            <a:endParaRPr lang="en-US" sz="3200" b="0" dirty="0">
              <a:solidFill>
                <a:srgbClr val="CCCCCC"/>
              </a:solidFill>
              <a:effectLst/>
              <a:latin typeface="Consolas" panose="020B0609020204030204" pitchFamily="49" charset="0"/>
            </a:endParaRPr>
          </a:p>
          <a:p>
            <a:br>
              <a:rPr lang="en-US" sz="3200" b="0" dirty="0">
                <a:solidFill>
                  <a:srgbClr val="CCCCCC"/>
                </a:solidFill>
                <a:effectLst/>
                <a:latin typeface="Consolas" panose="020B0609020204030204" pitchFamily="49" charset="0"/>
              </a:rPr>
            </a:br>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a:t>
            </a:r>
            <a:r>
              <a:rPr lang="en-US" sz="3200" b="0" dirty="0">
                <a:solidFill>
                  <a:srgbClr val="569CD6"/>
                </a:solidFill>
                <a:effectLst/>
                <a:latin typeface="Consolas" panose="020B0609020204030204" pitchFamily="49" charset="0"/>
              </a:rPr>
              <a:t>void</a:t>
            </a:r>
            <a:r>
              <a:rPr lang="en-US" sz="3200" b="0" dirty="0">
                <a:solidFill>
                  <a:srgbClr val="CCCCCC"/>
                </a:solidFill>
                <a:effectLst/>
                <a:latin typeface="Consolas" panose="020B0609020204030204" pitchFamily="49" charset="0"/>
              </a:rPr>
              <a:t> </a:t>
            </a:r>
            <a:r>
              <a:rPr lang="en-US" sz="3200" b="0" dirty="0" err="1">
                <a:solidFill>
                  <a:srgbClr val="DCDCAA"/>
                </a:solidFill>
                <a:effectLst/>
                <a:latin typeface="Consolas" panose="020B0609020204030204" pitchFamily="49" charset="0"/>
              </a:rPr>
              <a:t>makeSound</a:t>
            </a:r>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print</a:t>
            </a:r>
            <a:r>
              <a:rPr lang="en-US" sz="3200" b="0" dirty="0">
                <a:solidFill>
                  <a:srgbClr val="CCCCCC"/>
                </a:solidFill>
                <a:effectLst/>
                <a:latin typeface="Consolas" panose="020B0609020204030204" pitchFamily="49" charset="0"/>
              </a:rPr>
              <a:t>(</a:t>
            </a:r>
            <a:r>
              <a:rPr lang="en-US" sz="3200" b="0" dirty="0">
                <a:solidFill>
                  <a:srgbClr val="CE9178"/>
                </a:solidFill>
                <a:effectLst/>
                <a:latin typeface="Consolas" panose="020B0609020204030204" pitchFamily="49" charset="0"/>
              </a:rPr>
              <a:t>"</a:t>
            </a:r>
            <a:r>
              <a:rPr lang="en-US" sz="3200" b="0" dirty="0">
                <a:solidFill>
                  <a:srgbClr val="D4D4D4"/>
                </a:solidFill>
                <a:effectLst/>
                <a:latin typeface="Consolas" panose="020B0609020204030204" pitchFamily="49" charset="0"/>
              </a:rPr>
              <a:t>$</a:t>
            </a:r>
            <a:r>
              <a:rPr lang="en-US" sz="3200" b="0" dirty="0">
                <a:solidFill>
                  <a:srgbClr val="9CDCFE"/>
                </a:solidFill>
                <a:effectLst/>
                <a:latin typeface="Consolas" panose="020B0609020204030204" pitchFamily="49" charset="0"/>
              </a:rPr>
              <a:t>name</a:t>
            </a:r>
            <a:r>
              <a:rPr lang="en-US" sz="3200" b="0" dirty="0">
                <a:solidFill>
                  <a:srgbClr val="CE9178"/>
                </a:solidFill>
                <a:effectLst/>
                <a:latin typeface="Consolas" panose="020B0609020204030204" pitchFamily="49" charset="0"/>
              </a:rPr>
              <a:t> (</a:t>
            </a:r>
            <a:r>
              <a:rPr lang="en-US" sz="3200" b="0" dirty="0">
                <a:solidFill>
                  <a:srgbClr val="D4D4D4"/>
                </a:solidFill>
                <a:effectLst/>
                <a:latin typeface="Consolas" panose="020B0609020204030204" pitchFamily="49" charset="0"/>
              </a:rPr>
              <a:t>$</a:t>
            </a:r>
            <a:r>
              <a:rPr lang="en-US" sz="3200" b="0" dirty="0">
                <a:solidFill>
                  <a:srgbClr val="9CDCFE"/>
                </a:solidFill>
                <a:effectLst/>
                <a:latin typeface="Consolas" panose="020B0609020204030204" pitchFamily="49" charset="0"/>
              </a:rPr>
              <a:t>breed</a:t>
            </a:r>
            <a:r>
              <a:rPr lang="en-US" sz="3200" b="0" dirty="0">
                <a:solidFill>
                  <a:srgbClr val="CE9178"/>
                </a:solidFill>
                <a:effectLst/>
                <a:latin typeface="Consolas" panose="020B0609020204030204" pitchFamily="49" charset="0"/>
              </a:rPr>
              <a:t>) barks!"</a:t>
            </a:r>
            <a:r>
              <a:rPr lang="en-US" sz="3200" b="0" dirty="0">
                <a:solidFill>
                  <a:srgbClr val="CCCCCC"/>
                </a:solidFill>
                <a:effectLst/>
                <a:latin typeface="Consolas" panose="020B0609020204030204" pitchFamily="49" charset="0"/>
              </a:rPr>
              <a:t>);</a:t>
            </a:r>
          </a:p>
          <a:p>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a:t>
            </a:r>
          </a:p>
          <a:p>
            <a:br>
              <a:rPr lang="en-US" sz="3200" b="0" dirty="0">
                <a:solidFill>
                  <a:srgbClr val="CCCCCC"/>
                </a:solidFill>
                <a:effectLst/>
                <a:latin typeface="Consolas" panose="020B0609020204030204" pitchFamily="49" charset="0"/>
              </a:rPr>
            </a:br>
            <a:r>
              <a:rPr lang="en-US" sz="3200" b="0" dirty="0">
                <a:solidFill>
                  <a:srgbClr val="569CD6"/>
                </a:solidFill>
                <a:effectLst/>
                <a:latin typeface="Consolas" panose="020B0609020204030204" pitchFamily="49" charset="0"/>
              </a:rPr>
              <a:t>void</a:t>
            </a:r>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main</a:t>
            </a:r>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a:t>
            </a:r>
            <a:r>
              <a:rPr lang="en-US" sz="3200" b="0" dirty="0">
                <a:solidFill>
                  <a:srgbClr val="4EC9B0"/>
                </a:solidFill>
                <a:effectLst/>
                <a:latin typeface="Consolas" panose="020B0609020204030204" pitchFamily="49" charset="0"/>
              </a:rPr>
              <a:t>Dog</a:t>
            </a:r>
            <a:r>
              <a:rPr lang="en-US" sz="3200" b="0" dirty="0">
                <a:solidFill>
                  <a:srgbClr val="CCCCCC"/>
                </a:solidFill>
                <a:effectLst/>
                <a:latin typeface="Consolas" panose="020B0609020204030204" pitchFamily="49" charset="0"/>
              </a:rPr>
              <a:t> </a:t>
            </a:r>
            <a:r>
              <a:rPr lang="en-US" sz="3200" b="0" dirty="0" err="1">
                <a:solidFill>
                  <a:srgbClr val="9CDCFE"/>
                </a:solidFill>
                <a:effectLst/>
                <a:latin typeface="Consolas" panose="020B0609020204030204" pitchFamily="49" charset="0"/>
              </a:rPr>
              <a:t>myDog</a:t>
            </a:r>
            <a:r>
              <a:rPr lang="en-US" sz="3200" b="0" dirty="0">
                <a:solidFill>
                  <a:srgbClr val="CCCCCC"/>
                </a:solidFill>
                <a:effectLst/>
                <a:latin typeface="Consolas" panose="020B0609020204030204" pitchFamily="49" charset="0"/>
              </a:rPr>
              <a:t> </a:t>
            </a:r>
            <a:r>
              <a:rPr lang="en-US" sz="3200" b="0" dirty="0">
                <a:solidFill>
                  <a:srgbClr val="D4D4D4"/>
                </a:solidFill>
                <a:effectLst/>
                <a:latin typeface="Consolas" panose="020B0609020204030204" pitchFamily="49" charset="0"/>
              </a:rPr>
              <a:t>=</a:t>
            </a:r>
            <a:r>
              <a:rPr lang="en-US" sz="3200" b="0" dirty="0">
                <a:solidFill>
                  <a:srgbClr val="CCCCCC"/>
                </a:solidFill>
                <a:effectLst/>
                <a:latin typeface="Consolas" panose="020B0609020204030204" pitchFamily="49" charset="0"/>
              </a:rPr>
              <a:t> </a:t>
            </a:r>
            <a:r>
              <a:rPr lang="en-US" sz="3200" b="0" dirty="0">
                <a:solidFill>
                  <a:srgbClr val="4EC9B0"/>
                </a:solidFill>
                <a:effectLst/>
                <a:latin typeface="Consolas" panose="020B0609020204030204" pitchFamily="49" charset="0"/>
              </a:rPr>
              <a:t>Dog</a:t>
            </a:r>
            <a:r>
              <a:rPr lang="en-US" sz="3200" b="0" dirty="0">
                <a:solidFill>
                  <a:srgbClr val="CCCCCC"/>
                </a:solidFill>
                <a:effectLst/>
                <a:latin typeface="Consolas" panose="020B0609020204030204" pitchFamily="49" charset="0"/>
              </a:rPr>
              <a:t>(</a:t>
            </a:r>
            <a:r>
              <a:rPr lang="en-US" sz="3200" b="0" dirty="0">
                <a:solidFill>
                  <a:srgbClr val="CE9178"/>
                </a:solidFill>
                <a:effectLst/>
                <a:latin typeface="Consolas" panose="020B0609020204030204" pitchFamily="49" charset="0"/>
              </a:rPr>
              <a:t>"Buddy"</a:t>
            </a:r>
            <a:r>
              <a:rPr lang="en-US" sz="3200" b="0" dirty="0">
                <a:solidFill>
                  <a:srgbClr val="CCCCCC"/>
                </a:solidFill>
                <a:effectLst/>
                <a:latin typeface="Consolas" panose="020B0609020204030204" pitchFamily="49" charset="0"/>
              </a:rPr>
              <a:t>, </a:t>
            </a:r>
            <a:r>
              <a:rPr lang="en-US" sz="3200" b="0" dirty="0">
                <a:solidFill>
                  <a:srgbClr val="CE9178"/>
                </a:solidFill>
                <a:effectLst/>
                <a:latin typeface="Consolas" panose="020B0609020204030204" pitchFamily="49" charset="0"/>
              </a:rPr>
              <a:t>"Labrador"</a:t>
            </a:r>
            <a:r>
              <a:rPr lang="en-US" sz="3200" b="0" dirty="0">
                <a:solidFill>
                  <a:srgbClr val="CCCCCC"/>
                </a:solidFill>
                <a:effectLst/>
                <a:latin typeface="Consolas" panose="020B0609020204030204" pitchFamily="49" charset="0"/>
              </a:rPr>
              <a:t>);</a:t>
            </a:r>
          </a:p>
          <a:p>
            <a:r>
              <a:rPr lang="en-US" sz="3200" b="0" dirty="0">
                <a:solidFill>
                  <a:srgbClr val="CCCCCC"/>
                </a:solidFill>
                <a:effectLst/>
                <a:latin typeface="Consolas" panose="020B0609020204030204" pitchFamily="49" charset="0"/>
              </a:rPr>
              <a:t>  </a:t>
            </a:r>
            <a:r>
              <a:rPr lang="en-US" sz="3200" b="0" dirty="0" err="1">
                <a:solidFill>
                  <a:srgbClr val="9CDCFE"/>
                </a:solidFill>
                <a:effectLst/>
                <a:latin typeface="Consolas" panose="020B0609020204030204" pitchFamily="49" charset="0"/>
              </a:rPr>
              <a:t>myDog</a:t>
            </a:r>
            <a:r>
              <a:rPr lang="en-US" sz="3200" b="0" dirty="0" err="1">
                <a:solidFill>
                  <a:srgbClr val="CCCCCC"/>
                </a:solidFill>
                <a:effectLst/>
                <a:latin typeface="Consolas" panose="020B0609020204030204" pitchFamily="49" charset="0"/>
              </a:rPr>
              <a:t>.</a:t>
            </a:r>
            <a:r>
              <a:rPr lang="en-US" sz="3200" b="0" dirty="0" err="1">
                <a:solidFill>
                  <a:srgbClr val="DCDCAA"/>
                </a:solidFill>
                <a:effectLst/>
                <a:latin typeface="Consolas" panose="020B0609020204030204" pitchFamily="49" charset="0"/>
              </a:rPr>
              <a:t>makeSound</a:t>
            </a:r>
            <a:r>
              <a:rPr lang="en-US" sz="3200" b="0" dirty="0">
                <a:solidFill>
                  <a:srgbClr val="CCCCCC"/>
                </a:solidFill>
                <a:effectLst/>
                <a:latin typeface="Consolas" panose="020B0609020204030204" pitchFamily="49" charset="0"/>
              </a:rPr>
              <a:t>(); </a:t>
            </a:r>
            <a:r>
              <a:rPr lang="en-US" sz="3200" b="0" dirty="0">
                <a:solidFill>
                  <a:srgbClr val="6A9955"/>
                </a:solidFill>
                <a:effectLst/>
                <a:latin typeface="Consolas" panose="020B0609020204030204" pitchFamily="49" charset="0"/>
              </a:rPr>
              <a:t>// Output: Buddy (Labrador) barks!</a:t>
            </a:r>
            <a:endParaRPr lang="en-US" sz="3200" b="0" dirty="0">
              <a:solidFill>
                <a:srgbClr val="CCCCCC"/>
              </a:solidFill>
              <a:effectLst/>
              <a:latin typeface="Consolas" panose="020B0609020204030204" pitchFamily="49" charset="0"/>
            </a:endParaRPr>
          </a:p>
          <a:p>
            <a:r>
              <a:rPr lang="en-US" sz="3200" b="0" dirty="0">
                <a:solidFill>
                  <a:srgbClr val="CCCCCC"/>
                </a:solidFill>
                <a:effectLst/>
                <a:latin typeface="Consolas" panose="020B0609020204030204" pitchFamily="49" charset="0"/>
              </a:rPr>
              <a:t>}</a:t>
            </a:r>
          </a:p>
          <a:p>
            <a:br>
              <a:rPr lang="en-US" sz="3200" b="0" dirty="0">
                <a:solidFill>
                  <a:srgbClr val="CCCCCC"/>
                </a:solidFill>
                <a:effectLst/>
                <a:latin typeface="Consolas" panose="020B0609020204030204" pitchFamily="49" charset="0"/>
              </a:rPr>
            </a:br>
            <a:endParaRPr lang="en-US" sz="32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626669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8"/>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Static stuff</a:t>
            </a:r>
            <a:endParaRPr dirty="0"/>
          </a:p>
        </p:txBody>
      </p:sp>
      <p:sp>
        <p:nvSpPr>
          <p:cNvPr id="199" name="Google Shape;199;p38"/>
          <p:cNvSpPr txBox="1">
            <a:spLocks noGrp="1"/>
          </p:cNvSpPr>
          <p:nvPr>
            <p:ph type="body" idx="1"/>
          </p:nvPr>
        </p:nvSpPr>
        <p:spPr>
          <a:xfrm>
            <a:off x="1203350" y="4079650"/>
            <a:ext cx="21906300" cy="6224238"/>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4906" dirty="0"/>
              <a:t>The static keyword is used for a class-level variable and method that is the same for every instance of a class, this means if a data member is static, it can be accessed without creating an object.</a:t>
            </a:r>
          </a:p>
          <a:p>
            <a:pPr marL="697176" lvl="0" indent="-674088" algn="l" rtl="0">
              <a:spcBef>
                <a:spcPts val="0"/>
              </a:spcBef>
              <a:spcAft>
                <a:spcPts val="0"/>
              </a:spcAft>
              <a:buClr>
                <a:schemeClr val="dk2"/>
              </a:buClr>
              <a:buSzPts val="6224"/>
              <a:buChar char="•"/>
            </a:pPr>
            <a:r>
              <a:rPr lang="en-US" sz="4906" dirty="0"/>
              <a:t>The static keyword allows data members to persist Values between different instances of a class.</a:t>
            </a:r>
          </a:p>
          <a:p>
            <a:pPr marL="697176" lvl="0" indent="-674088" algn="l" rtl="0">
              <a:spcBef>
                <a:spcPts val="0"/>
              </a:spcBef>
              <a:spcAft>
                <a:spcPts val="0"/>
              </a:spcAft>
              <a:buClr>
                <a:schemeClr val="dk2"/>
              </a:buClr>
              <a:buSzPts val="6224"/>
              <a:buChar char="•"/>
            </a:pPr>
            <a:r>
              <a:rPr lang="en-US" sz="4906" dirty="0"/>
              <a:t>There is no need to create a class object to access a static variable or call a static method: simply put the class name before the static variable or method name to use them.</a:t>
            </a:r>
            <a:endParaRPr lang="en-US" dirty="0"/>
          </a:p>
        </p:txBody>
      </p:sp>
      <p:sp>
        <p:nvSpPr>
          <p:cNvPr id="200" name="Google Shape;200;p38"/>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NO OBJECTS ALLOWED</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1"/>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dirty="0"/>
              <a:t>Final</a:t>
            </a:r>
            <a:endParaRPr dirty="0"/>
          </a:p>
        </p:txBody>
      </p:sp>
      <p:sp>
        <p:nvSpPr>
          <p:cNvPr id="220" name="Google Shape;220;p41"/>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I am not changing it in runtime!</a:t>
            </a:r>
            <a:endParaRPr dirty="0"/>
          </a:p>
        </p:txBody>
      </p:sp>
      <p:sp>
        <p:nvSpPr>
          <p:cNvPr id="221" name="Google Shape;221;p41"/>
          <p:cNvSpPr txBox="1">
            <a:spLocks noGrp="1"/>
          </p:cNvSpPr>
          <p:nvPr>
            <p:ph type="body" idx="1"/>
          </p:nvPr>
        </p:nvSpPr>
        <p:spPr>
          <a:xfrm>
            <a:off x="1149500" y="4079650"/>
            <a:ext cx="21906300" cy="2400627"/>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Declares a variable that can only be assigned a value once.</a:t>
            </a:r>
          </a:p>
          <a:p>
            <a:pPr marL="0" lvl="0" indent="0" algn="l" rtl="0">
              <a:spcBef>
                <a:spcPts val="0"/>
              </a:spcBef>
              <a:spcAft>
                <a:spcPts val="0"/>
              </a:spcAft>
              <a:buNone/>
            </a:pPr>
            <a:r>
              <a:rPr lang="en-US" dirty="0"/>
              <a:t>Can be initialized at declaration or later during construction.</a:t>
            </a:r>
          </a:p>
          <a:p>
            <a:pPr marL="0" lvl="0" indent="0" algn="l" rtl="0">
              <a:spcBef>
                <a:spcPts val="0"/>
              </a:spcBef>
              <a:spcAft>
                <a:spcPts val="0"/>
              </a:spcAft>
              <a:buNone/>
            </a:pPr>
            <a:r>
              <a:rPr lang="en-US" dirty="0"/>
              <a:t>The value cannot be changed after assignment.</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3"/>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a:buNone/>
            </a:pPr>
            <a:r>
              <a:rPr lang="en-US" dirty="0"/>
              <a:t>Const</a:t>
            </a:r>
            <a:endParaRPr dirty="0"/>
          </a:p>
        </p:txBody>
      </p:sp>
      <p:sp>
        <p:nvSpPr>
          <p:cNvPr id="234" name="Google Shape;234;p43"/>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Never changing.</a:t>
            </a:r>
            <a:endParaRPr dirty="0"/>
          </a:p>
        </p:txBody>
      </p:sp>
      <p:sp>
        <p:nvSpPr>
          <p:cNvPr id="235" name="Google Shape;235;p43"/>
          <p:cNvSpPr txBox="1">
            <a:spLocks noGrp="1"/>
          </p:cNvSpPr>
          <p:nvPr>
            <p:ph type="body" idx="1"/>
          </p:nvPr>
        </p:nvSpPr>
        <p:spPr>
          <a:xfrm>
            <a:off x="1149500" y="4079650"/>
            <a:ext cx="21906300" cy="387795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Similar to final but with stricter rules.</a:t>
            </a:r>
          </a:p>
          <a:p>
            <a:pPr marL="0" lvl="0" indent="0" algn="l" rtl="0">
              <a:spcBef>
                <a:spcPts val="0"/>
              </a:spcBef>
              <a:spcAft>
                <a:spcPts val="0"/>
              </a:spcAft>
              <a:buNone/>
            </a:pPr>
            <a:r>
              <a:rPr lang="en-US" dirty="0"/>
              <a:t>The value must be known at compile time (e.g., literal values, constant expressions).</a:t>
            </a:r>
          </a:p>
          <a:p>
            <a:pPr marL="0" lvl="0" indent="0" algn="l" rtl="0">
              <a:spcBef>
                <a:spcPts val="0"/>
              </a:spcBef>
              <a:spcAft>
                <a:spcPts val="0"/>
              </a:spcAft>
              <a:buNone/>
            </a:pPr>
            <a:r>
              <a:rPr lang="en-US" dirty="0"/>
              <a:t>The variable itself is treated as a constant and cannot be changed.</a:t>
            </a:r>
          </a:p>
          <a:p>
            <a:pPr marL="0" lvl="0" indent="0" algn="l" rtl="0">
              <a:spcBef>
                <a:spcPts val="0"/>
              </a:spcBef>
              <a:spcAft>
                <a:spcPts val="0"/>
              </a:spcAft>
              <a:buNone/>
            </a:pPr>
            <a:r>
              <a:rPr lang="en-US" dirty="0"/>
              <a:t>Useful for optimizing performance and ensuring data integrity.</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7"/>
          <p:cNvSpPr/>
          <p:nvPr/>
        </p:nvSpPr>
        <p:spPr>
          <a:xfrm>
            <a:off x="1273800" y="962525"/>
            <a:ext cx="22383000" cy="11359200"/>
          </a:xfrm>
          <a:prstGeom prst="rect">
            <a:avLst/>
          </a:prstGeom>
          <a:noFill/>
          <a:ln>
            <a:noFill/>
          </a:ln>
        </p:spPr>
        <p:txBody>
          <a:bodyPr spcFirstLastPara="1" wrap="square" lIns="50800" tIns="50800" rIns="50800" bIns="50800" anchor="ctr" anchorCtr="0">
            <a:noAutofit/>
          </a:bodyPr>
          <a:lstStyle/>
          <a:p>
            <a:r>
              <a:rPr lang="en-US" sz="2800" b="0" dirty="0">
                <a:solidFill>
                  <a:srgbClr val="569CD6"/>
                </a:solidFill>
                <a:effectLst/>
                <a:latin typeface="Consolas" panose="020B0609020204030204" pitchFamily="49" charset="0"/>
              </a:rPr>
              <a:t>class</a:t>
            </a:r>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Circle</a:t>
            </a:r>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  </a:t>
            </a:r>
            <a:r>
              <a:rPr lang="en-US" sz="2800" b="0" dirty="0">
                <a:solidFill>
                  <a:srgbClr val="6A9955"/>
                </a:solidFill>
                <a:effectLst/>
                <a:latin typeface="Consolas" panose="020B0609020204030204" pitchFamily="49" charset="0"/>
              </a:rPr>
              <a:t>// Static constant PI (known at compile time)</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static</a:t>
            </a:r>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const</a:t>
            </a:r>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double</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PI</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B5CEA8"/>
                </a:solidFill>
                <a:effectLst/>
                <a:latin typeface="Consolas" panose="020B0609020204030204" pitchFamily="49" charset="0"/>
              </a:rPr>
              <a:t>3.14159</a:t>
            </a:r>
            <a:r>
              <a:rPr lang="en-US" sz="2800" b="0" dirty="0">
                <a:solidFill>
                  <a:srgbClr val="CCCCCC"/>
                </a:solidFill>
                <a:effectLst/>
                <a:latin typeface="Consolas" panose="020B0609020204030204" pitchFamily="49" charset="0"/>
              </a:rPr>
              <a:t>;</a:t>
            </a:r>
            <a:br>
              <a:rPr lang="en-US" sz="2800" b="0" dirty="0">
                <a:solidFill>
                  <a:srgbClr val="CCCCCC"/>
                </a:solidFill>
                <a:effectLst/>
                <a:latin typeface="Consolas" panose="020B0609020204030204" pitchFamily="49" charset="0"/>
              </a:rPr>
            </a:br>
            <a:r>
              <a:rPr lang="en-US" sz="2800" b="0" dirty="0">
                <a:solidFill>
                  <a:srgbClr val="CCCCCC"/>
                </a:solidFill>
                <a:effectLst/>
                <a:latin typeface="Consolas" panose="020B0609020204030204" pitchFamily="49" charset="0"/>
              </a:rPr>
              <a:t>  </a:t>
            </a:r>
            <a:r>
              <a:rPr lang="en-US" sz="2800" b="0" dirty="0">
                <a:solidFill>
                  <a:srgbClr val="6A9955"/>
                </a:solidFill>
                <a:effectLst/>
                <a:latin typeface="Consolas" panose="020B0609020204030204" pitchFamily="49" charset="0"/>
              </a:rPr>
              <a:t>// Final variable initialized at declaration (can also be done later)</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final</a:t>
            </a:r>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String</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name</a:t>
            </a:r>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Circle</a:t>
            </a:r>
            <a:r>
              <a:rPr lang="en-US" sz="2800" b="0" dirty="0">
                <a:solidFill>
                  <a:srgbClr val="CCCCCC"/>
                </a:solidFill>
                <a:effectLst/>
                <a:latin typeface="Consolas" panose="020B0609020204030204" pitchFamily="49" charset="0"/>
              </a:rPr>
              <a:t>(</a:t>
            </a:r>
            <a:r>
              <a:rPr lang="en-US" sz="2800" b="0" dirty="0">
                <a:solidFill>
                  <a:srgbClr val="569CD6"/>
                </a:solidFill>
                <a:effectLst/>
                <a:latin typeface="Consolas" panose="020B0609020204030204" pitchFamily="49" charset="0"/>
              </a:rPr>
              <a:t>this</a:t>
            </a:r>
            <a:r>
              <a:rPr lang="en-US" sz="2800" b="0" dirty="0">
                <a:solidFill>
                  <a:srgbClr val="CCCCCC"/>
                </a:solidFill>
                <a:effectLst/>
                <a:latin typeface="Consolas" panose="020B0609020204030204" pitchFamily="49" charset="0"/>
              </a:rPr>
              <a:t>.</a:t>
            </a:r>
            <a:r>
              <a:rPr lang="en-US" sz="2800" b="0" dirty="0">
                <a:solidFill>
                  <a:srgbClr val="9CDCFE"/>
                </a:solidFill>
                <a:effectLst/>
                <a:latin typeface="Consolas" panose="020B0609020204030204" pitchFamily="49" charset="0"/>
              </a:rPr>
              <a:t>name</a:t>
            </a:r>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r>
              <a:rPr lang="en-US" sz="2800" b="0" dirty="0">
                <a:solidFill>
                  <a:srgbClr val="CCCCCC"/>
                </a:solidFill>
                <a:effectLst/>
                <a:latin typeface="Consolas" panose="020B0609020204030204" pitchFamily="49" charset="0"/>
              </a:rPr>
              <a:t>  </a:t>
            </a:r>
            <a:r>
              <a:rPr lang="en-US" sz="2800" b="0" dirty="0">
                <a:solidFill>
                  <a:srgbClr val="6A9955"/>
                </a:solidFill>
                <a:effectLst/>
                <a:latin typeface="Consolas" panose="020B0609020204030204" pitchFamily="49" charset="0"/>
              </a:rPr>
              <a:t>// Static method to calculate area using the PI constant</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static</a:t>
            </a:r>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double</a:t>
            </a:r>
            <a:r>
              <a:rPr lang="en-US" sz="2800" b="0" dirty="0">
                <a:solidFill>
                  <a:srgbClr val="CCCCCC"/>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calculateArea</a:t>
            </a:r>
            <a:r>
              <a:rPr lang="en-US" sz="2800" b="0" dirty="0">
                <a:solidFill>
                  <a:srgbClr val="CCCCCC"/>
                </a:solidFill>
                <a:effectLst/>
                <a:latin typeface="Consolas" panose="020B0609020204030204" pitchFamily="49" charset="0"/>
              </a:rPr>
              <a:t>(</a:t>
            </a:r>
            <a:r>
              <a:rPr lang="en-US" sz="2800" b="0" dirty="0">
                <a:solidFill>
                  <a:srgbClr val="4EC9B0"/>
                </a:solidFill>
                <a:effectLst/>
                <a:latin typeface="Consolas" panose="020B0609020204030204" pitchFamily="49" charset="0"/>
              </a:rPr>
              <a:t>double</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radius</a:t>
            </a:r>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PI</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radius</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radius</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  }</a:t>
            </a:r>
            <a:br>
              <a:rPr lang="en-US" sz="2800" b="0" dirty="0">
                <a:solidFill>
                  <a:srgbClr val="CCCCCC"/>
                </a:solidFill>
                <a:effectLst/>
                <a:latin typeface="Consolas" panose="020B0609020204030204" pitchFamily="49" charset="0"/>
              </a:rPr>
            </a:br>
            <a:r>
              <a:rPr lang="en-US" sz="2800" b="0" dirty="0">
                <a:solidFill>
                  <a:srgbClr val="CCCCCC"/>
                </a:solidFill>
                <a:effectLst/>
                <a:latin typeface="Consolas" panose="020B0609020204030204" pitchFamily="49" charset="0"/>
              </a:rPr>
              <a:t>  </a:t>
            </a:r>
            <a:r>
              <a:rPr lang="en-US" sz="2800" b="0" dirty="0">
                <a:solidFill>
                  <a:srgbClr val="6A9955"/>
                </a:solidFill>
                <a:effectLst/>
                <a:latin typeface="Consolas" panose="020B0609020204030204" pitchFamily="49" charset="0"/>
              </a:rPr>
              <a:t>// Instance method to get formatted info (uses final name)</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String</a:t>
            </a:r>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get</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info</a:t>
            </a:r>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    </a:t>
            </a:r>
            <a:r>
              <a:rPr lang="en-US" sz="2800" b="0" dirty="0">
                <a:solidFill>
                  <a:srgbClr val="C586C0"/>
                </a:solidFill>
                <a:effectLst/>
                <a:latin typeface="Consolas" panose="020B0609020204030204" pitchFamily="49" charset="0"/>
              </a:rPr>
              <a:t>return</a:t>
            </a:r>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"Circle named </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name</a:t>
            </a:r>
            <a:r>
              <a:rPr lang="en-US" sz="2800" b="0" dirty="0">
                <a:solidFill>
                  <a:srgbClr val="CE9178"/>
                </a:solidFill>
                <a:effectLst/>
                <a:latin typeface="Consolas" panose="020B0609020204030204" pitchFamily="49" charset="0"/>
              </a:rPr>
              <a:t>"</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r>
              <a:rPr lang="en-US" sz="2800" b="0" dirty="0">
                <a:solidFill>
                  <a:srgbClr val="569CD6"/>
                </a:solidFill>
                <a:effectLst/>
                <a:latin typeface="Consolas" panose="020B0609020204030204" pitchFamily="49" charset="0"/>
              </a:rPr>
              <a:t>void</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main</a:t>
            </a:r>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  </a:t>
            </a:r>
            <a:r>
              <a:rPr lang="en-US" sz="2800" b="0" dirty="0">
                <a:solidFill>
                  <a:srgbClr val="6A9955"/>
                </a:solidFill>
                <a:effectLst/>
                <a:latin typeface="Consolas" panose="020B0609020204030204" pitchFamily="49" charset="0"/>
              </a:rPr>
              <a:t>// Create a Circle object</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Circle</a:t>
            </a:r>
            <a:r>
              <a:rPr lang="en-US" sz="2800" b="0" dirty="0">
                <a:solidFill>
                  <a:srgbClr val="CCCCCC"/>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myCircle</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Circle</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"Big Circle"</a:t>
            </a:r>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r>
              <a:rPr lang="en-US" sz="2800" b="0" dirty="0">
                <a:solidFill>
                  <a:srgbClr val="CCCCCC"/>
                </a:solidFill>
                <a:effectLst/>
                <a:latin typeface="Consolas" panose="020B0609020204030204" pitchFamily="49" charset="0"/>
              </a:rPr>
              <a:t>  </a:t>
            </a:r>
            <a:r>
              <a:rPr lang="en-US" sz="2800" b="0" dirty="0">
                <a:solidFill>
                  <a:srgbClr val="6A9955"/>
                </a:solidFill>
                <a:effectLst/>
                <a:latin typeface="Consolas" panose="020B0609020204030204" pitchFamily="49" charset="0"/>
              </a:rPr>
              <a:t>// Access static method using class name</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double</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area</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err="1">
                <a:solidFill>
                  <a:srgbClr val="4EC9B0"/>
                </a:solidFill>
                <a:effectLst/>
                <a:latin typeface="Consolas" panose="020B0609020204030204" pitchFamily="49" charset="0"/>
              </a:rPr>
              <a:t>Circle</a:t>
            </a:r>
            <a:r>
              <a:rPr lang="en-US" sz="2800" b="0" dirty="0" err="1">
                <a:solidFill>
                  <a:srgbClr val="CCCCCC"/>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calculateArea</a:t>
            </a:r>
            <a:r>
              <a:rPr lang="en-US" sz="2800" b="0" dirty="0">
                <a:solidFill>
                  <a:srgbClr val="CCCCCC"/>
                </a:solidFill>
                <a:effectLst/>
                <a:latin typeface="Consolas" panose="020B0609020204030204" pitchFamily="49" charset="0"/>
              </a:rPr>
              <a:t>(</a:t>
            </a:r>
            <a:r>
              <a:rPr lang="en-US" sz="2800" b="0" dirty="0">
                <a:solidFill>
                  <a:srgbClr val="B5CEA8"/>
                </a:solidFill>
                <a:effectLst/>
                <a:latin typeface="Consolas" panose="020B0609020204030204" pitchFamily="49" charset="0"/>
              </a:rPr>
              <a:t>5</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"Area of </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myCircle</a:t>
            </a:r>
            <a:r>
              <a:rPr lang="en-US" sz="2800" b="0" dirty="0">
                <a:solidFill>
                  <a:srgbClr val="CE9178"/>
                </a:solidFill>
                <a:effectLst/>
                <a:latin typeface="Consolas" panose="020B0609020204030204" pitchFamily="49" charset="0"/>
              </a:rPr>
              <a:t>.info: </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area</a:t>
            </a:r>
            <a:r>
              <a:rPr lang="en-US" sz="2800" b="0" dirty="0">
                <a:solidFill>
                  <a:srgbClr val="CE9178"/>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6A9955"/>
                </a:solidFill>
                <a:effectLst/>
                <a:latin typeface="Consolas" panose="020B0609020204030204" pitchFamily="49" charset="0"/>
              </a:rPr>
              <a:t>// Output: Area of Circle named Big Circle: 78.53975</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endParaRPr lang="en-US" sz="28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1468366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1"/>
          <p:cNvSpPr txBox="1">
            <a:spLocks noGrp="1"/>
          </p:cNvSpPr>
          <p:nvPr>
            <p:ph type="title"/>
          </p:nvPr>
        </p:nvSpPr>
        <p:spPr>
          <a:xfrm>
            <a:off x="2278700" y="3143550"/>
            <a:ext cx="14542500" cy="1923523"/>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Method Overriding </a:t>
            </a:r>
            <a:endParaRPr dirty="0"/>
          </a:p>
        </p:txBody>
      </p:sp>
      <p:sp>
        <p:nvSpPr>
          <p:cNvPr id="152" name="Google Shape;152;p31"/>
          <p:cNvSpPr txBox="1">
            <a:spLocks noGrp="1"/>
          </p:cNvSpPr>
          <p:nvPr>
            <p:ph type="subTitle" idx="1"/>
          </p:nvPr>
        </p:nvSpPr>
        <p:spPr>
          <a:xfrm>
            <a:off x="2477575" y="4888700"/>
            <a:ext cx="170619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What if 2 classes have the same function?</a:t>
            </a:r>
            <a:endParaRPr dirty="0"/>
          </a:p>
        </p:txBody>
      </p:sp>
      <p:sp>
        <p:nvSpPr>
          <p:cNvPr id="153" name="Google Shape;153;p31"/>
          <p:cNvSpPr txBox="1">
            <a:spLocks noGrp="1"/>
          </p:cNvSpPr>
          <p:nvPr>
            <p:ph type="body" idx="2"/>
          </p:nvPr>
        </p:nvSpPr>
        <p:spPr>
          <a:xfrm>
            <a:off x="2477575" y="6102575"/>
            <a:ext cx="15843300" cy="5355282"/>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dirty="0"/>
              <a:t>Method overriding occurs in dart when a child class tries to override the parent class’s method. When a child class extends a parent class, it gets full access to the methods of the parent class and thus it overrides the methods of the parent class. It is achieved by re-defining the same method present in the parent class.</a:t>
            </a:r>
          </a:p>
          <a:p>
            <a:pPr marL="0" lvl="0" indent="0" algn="l" rtl="0">
              <a:spcBef>
                <a:spcPts val="0"/>
              </a:spcBef>
              <a:spcAft>
                <a:spcPts val="0"/>
              </a:spcAft>
              <a:buClr>
                <a:schemeClr val="dk1"/>
              </a:buClr>
              <a:buSzPts val="1100"/>
              <a:buFont typeface="Arial"/>
              <a:buNone/>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1"/>
          <p:cNvSpPr txBox="1">
            <a:spLocks noGrp="1"/>
          </p:cNvSpPr>
          <p:nvPr>
            <p:ph type="title"/>
          </p:nvPr>
        </p:nvSpPr>
        <p:spPr>
          <a:xfrm>
            <a:off x="2278700" y="3143550"/>
            <a:ext cx="14542500" cy="1923523"/>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Method Overriding </a:t>
            </a:r>
            <a:endParaRPr dirty="0"/>
          </a:p>
        </p:txBody>
      </p:sp>
      <p:sp>
        <p:nvSpPr>
          <p:cNvPr id="152" name="Google Shape;152;p31"/>
          <p:cNvSpPr txBox="1">
            <a:spLocks noGrp="1"/>
          </p:cNvSpPr>
          <p:nvPr>
            <p:ph type="subTitle" idx="1"/>
          </p:nvPr>
        </p:nvSpPr>
        <p:spPr>
          <a:xfrm>
            <a:off x="2477575" y="4888700"/>
            <a:ext cx="170619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What if 2 classes have the same function?</a:t>
            </a:r>
            <a:endParaRPr dirty="0"/>
          </a:p>
        </p:txBody>
      </p:sp>
      <p:sp>
        <p:nvSpPr>
          <p:cNvPr id="153" name="Google Shape;153;p31"/>
          <p:cNvSpPr txBox="1">
            <a:spLocks noGrp="1"/>
          </p:cNvSpPr>
          <p:nvPr>
            <p:ph type="body" idx="2"/>
          </p:nvPr>
        </p:nvSpPr>
        <p:spPr>
          <a:xfrm>
            <a:off x="2477575" y="6102575"/>
            <a:ext cx="15843300" cy="3139291"/>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dirty="0"/>
              <a:t>This method is helpful when you have to perform different functions for a different child class, so we can simply re-define the content by overriding it.</a:t>
            </a:r>
          </a:p>
          <a:p>
            <a:pPr marL="0" lvl="0" indent="0" algn="l" rtl="0">
              <a:spcBef>
                <a:spcPts val="0"/>
              </a:spcBef>
              <a:spcAft>
                <a:spcPts val="0"/>
              </a:spcAft>
              <a:buClr>
                <a:schemeClr val="dk1"/>
              </a:buClr>
              <a:buSzPts val="1100"/>
              <a:buFont typeface="Arial"/>
              <a:buNone/>
            </a:pPr>
            <a:endParaRPr lang="en-US" dirty="0"/>
          </a:p>
        </p:txBody>
      </p:sp>
    </p:spTree>
    <p:extLst>
      <p:ext uri="{BB962C8B-B14F-4D97-AF65-F5344CB8AC3E}">
        <p14:creationId xmlns:p14="http://schemas.microsoft.com/office/powerpoint/2010/main" val="3698838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1"/>
          <p:cNvSpPr txBox="1">
            <a:spLocks noGrp="1"/>
          </p:cNvSpPr>
          <p:nvPr>
            <p:ph type="title"/>
          </p:nvPr>
        </p:nvSpPr>
        <p:spPr>
          <a:xfrm>
            <a:off x="2278700" y="3143550"/>
            <a:ext cx="14542500" cy="1923523"/>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Method Overriding </a:t>
            </a:r>
            <a:endParaRPr dirty="0"/>
          </a:p>
        </p:txBody>
      </p:sp>
      <p:sp>
        <p:nvSpPr>
          <p:cNvPr id="152" name="Google Shape;152;p31"/>
          <p:cNvSpPr txBox="1">
            <a:spLocks noGrp="1"/>
          </p:cNvSpPr>
          <p:nvPr>
            <p:ph type="subTitle" idx="1"/>
          </p:nvPr>
        </p:nvSpPr>
        <p:spPr>
          <a:xfrm>
            <a:off x="2477575" y="4888700"/>
            <a:ext cx="170619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What if 2 classes have the same function?</a:t>
            </a:r>
            <a:endParaRPr dirty="0"/>
          </a:p>
        </p:txBody>
      </p:sp>
      <p:sp>
        <p:nvSpPr>
          <p:cNvPr id="153" name="Google Shape;153;p31"/>
          <p:cNvSpPr txBox="1">
            <a:spLocks noGrp="1"/>
          </p:cNvSpPr>
          <p:nvPr>
            <p:ph type="body" idx="2"/>
          </p:nvPr>
        </p:nvSpPr>
        <p:spPr>
          <a:xfrm>
            <a:off x="2477575" y="6102575"/>
            <a:ext cx="15843300" cy="5109061"/>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200" dirty="0"/>
              <a:t>Important Points: </a:t>
            </a:r>
          </a:p>
          <a:p>
            <a:pPr marL="0" lvl="0" indent="0" algn="l" rtl="0">
              <a:spcBef>
                <a:spcPts val="0"/>
              </a:spcBef>
              <a:spcAft>
                <a:spcPts val="0"/>
              </a:spcAft>
              <a:buClr>
                <a:schemeClr val="dk1"/>
              </a:buClr>
              <a:buSzPts val="1100"/>
              <a:buFont typeface="Arial"/>
              <a:buNone/>
            </a:pPr>
            <a:endParaRPr lang="en-US" sz="3200" dirty="0"/>
          </a:p>
          <a:p>
            <a:pPr marL="0" lvl="0" indent="0" algn="l" rtl="0">
              <a:spcBef>
                <a:spcPts val="0"/>
              </a:spcBef>
              <a:spcAft>
                <a:spcPts val="0"/>
              </a:spcAft>
              <a:buClr>
                <a:schemeClr val="dk1"/>
              </a:buClr>
              <a:buSzPts val="1100"/>
              <a:buFont typeface="Arial"/>
              <a:buNone/>
            </a:pPr>
            <a:r>
              <a:rPr lang="en-US" sz="3200" dirty="0"/>
              <a:t>A method can be overridden only in the child class, not in the parent class itself.</a:t>
            </a:r>
          </a:p>
          <a:p>
            <a:pPr marL="0" lvl="0" indent="0" algn="l" rtl="0">
              <a:spcBef>
                <a:spcPts val="0"/>
              </a:spcBef>
              <a:spcAft>
                <a:spcPts val="0"/>
              </a:spcAft>
              <a:buClr>
                <a:schemeClr val="dk1"/>
              </a:buClr>
              <a:buSzPts val="1100"/>
              <a:buFont typeface="Arial"/>
              <a:buNone/>
            </a:pPr>
            <a:r>
              <a:rPr lang="en-US" sz="3200" dirty="0"/>
              <a:t>Both the methods defined in the child and the parent class should be the exact copy, from name to argument list except the content present inside the method i.e. it can and can’t be the same.</a:t>
            </a:r>
          </a:p>
          <a:p>
            <a:pPr marL="0" lvl="0" indent="0" algn="l" rtl="0">
              <a:spcBef>
                <a:spcPts val="0"/>
              </a:spcBef>
              <a:spcAft>
                <a:spcPts val="0"/>
              </a:spcAft>
              <a:buClr>
                <a:schemeClr val="dk1"/>
              </a:buClr>
              <a:buSzPts val="1100"/>
              <a:buFont typeface="Arial"/>
              <a:buNone/>
            </a:pPr>
            <a:r>
              <a:rPr lang="en-US" sz="3200" dirty="0"/>
              <a:t>A method declared final or static inside the parent class can’t be overridden by the child class.</a:t>
            </a:r>
          </a:p>
          <a:p>
            <a:pPr marL="0" lvl="0" indent="0" algn="l" rtl="0">
              <a:spcBef>
                <a:spcPts val="0"/>
              </a:spcBef>
              <a:spcAft>
                <a:spcPts val="0"/>
              </a:spcAft>
              <a:buClr>
                <a:schemeClr val="dk1"/>
              </a:buClr>
              <a:buSzPts val="1100"/>
              <a:buFont typeface="Arial"/>
              <a:buNone/>
            </a:pPr>
            <a:r>
              <a:rPr lang="en-US" sz="3200" dirty="0"/>
              <a:t>Constructors of the parent class can’t be inherited, so they can’t be overridden by the child class.</a:t>
            </a:r>
          </a:p>
        </p:txBody>
      </p:sp>
    </p:spTree>
    <p:extLst>
      <p:ext uri="{BB962C8B-B14F-4D97-AF65-F5344CB8AC3E}">
        <p14:creationId xmlns:p14="http://schemas.microsoft.com/office/powerpoint/2010/main" val="2584155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7"/>
          <p:cNvSpPr/>
          <p:nvPr/>
        </p:nvSpPr>
        <p:spPr>
          <a:xfrm>
            <a:off x="1273800" y="962525"/>
            <a:ext cx="22383000" cy="11359200"/>
          </a:xfrm>
          <a:prstGeom prst="rect">
            <a:avLst/>
          </a:prstGeom>
          <a:noFill/>
          <a:ln>
            <a:noFill/>
          </a:ln>
        </p:spPr>
        <p:txBody>
          <a:bodyPr spcFirstLastPara="1" wrap="square" lIns="50800" tIns="50800" rIns="50800" bIns="50800" anchor="ctr" anchorCtr="0">
            <a:noAutofit/>
          </a:bodyPr>
          <a:lstStyle/>
          <a:p>
            <a:r>
              <a:rPr lang="en-US" sz="2800" b="0" dirty="0">
                <a:solidFill>
                  <a:srgbClr val="6A9955"/>
                </a:solidFill>
                <a:effectLst/>
                <a:latin typeface="Consolas" panose="020B0609020204030204" pitchFamily="49" charset="0"/>
              </a:rPr>
              <a:t>// Dart Program to illustrate the</a:t>
            </a:r>
            <a:endParaRPr lang="en-US" sz="2800" b="0" dirty="0">
              <a:solidFill>
                <a:srgbClr val="CCCCCC"/>
              </a:solidFill>
              <a:effectLst/>
              <a:latin typeface="Consolas" panose="020B0609020204030204" pitchFamily="49" charset="0"/>
            </a:endParaRPr>
          </a:p>
          <a:p>
            <a:r>
              <a:rPr lang="en-US" sz="2800" b="0" dirty="0">
                <a:solidFill>
                  <a:srgbClr val="6A9955"/>
                </a:solidFill>
                <a:effectLst/>
                <a:latin typeface="Consolas" panose="020B0609020204030204" pitchFamily="49" charset="0"/>
              </a:rPr>
              <a:t>// method overriding concept</a:t>
            </a:r>
            <a:endParaRPr lang="en-US" sz="2800" b="0" dirty="0">
              <a:solidFill>
                <a:srgbClr val="CCCCCC"/>
              </a:solidFill>
              <a:effectLst/>
              <a:latin typeface="Consolas" panose="020B0609020204030204" pitchFamily="49" charset="0"/>
            </a:endParaRPr>
          </a:p>
          <a:p>
            <a:r>
              <a:rPr lang="en-US" sz="2800" b="0" dirty="0">
                <a:solidFill>
                  <a:srgbClr val="569CD6"/>
                </a:solidFill>
                <a:effectLst/>
                <a:latin typeface="Consolas" panose="020B0609020204030204" pitchFamily="49" charset="0"/>
              </a:rPr>
              <a:t>class</a:t>
            </a:r>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A</a:t>
            </a:r>
            <a:r>
              <a:rPr lang="en-US" sz="2800" b="0" dirty="0">
                <a:solidFill>
                  <a:srgbClr val="CCCCCC"/>
                </a:solidFill>
                <a:effectLst/>
                <a:latin typeface="Consolas" panose="020B0609020204030204" pitchFamily="49" charset="0"/>
              </a:rPr>
              <a:t> {</a:t>
            </a:r>
          </a:p>
          <a:p>
            <a:r>
              <a:rPr lang="en-US" sz="2800" b="0" dirty="0">
                <a:solidFill>
                  <a:srgbClr val="6A9955"/>
                </a:solidFill>
                <a:effectLst/>
                <a:latin typeface="Consolas" panose="020B0609020204030204" pitchFamily="49" charset="0"/>
              </a:rPr>
              <a:t>// Creating a method</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void</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show</a:t>
            </a:r>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"This is class A."</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r>
              <a:rPr lang="en-US" sz="2800" b="0" dirty="0">
                <a:solidFill>
                  <a:srgbClr val="569CD6"/>
                </a:solidFill>
                <a:effectLst/>
                <a:latin typeface="Consolas" panose="020B0609020204030204" pitchFamily="49" charset="0"/>
              </a:rPr>
              <a:t>class</a:t>
            </a:r>
            <a:r>
              <a:rPr lang="en-US" sz="2800" b="0" dirty="0">
                <a:solidFill>
                  <a:srgbClr val="CCCCCC"/>
                </a:solidFill>
                <a:effectLst/>
                <a:latin typeface="Consolas" panose="020B0609020204030204" pitchFamily="49" charset="0"/>
              </a:rPr>
              <a:t> </a:t>
            </a:r>
            <a:r>
              <a:rPr lang="en-US" sz="2800" b="0" dirty="0" err="1">
                <a:solidFill>
                  <a:srgbClr val="4EC9B0"/>
                </a:solidFill>
                <a:effectLst/>
                <a:latin typeface="Consolas" panose="020B0609020204030204" pitchFamily="49" charset="0"/>
              </a:rPr>
              <a:t>childOfA</a:t>
            </a:r>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extends</a:t>
            </a:r>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A</a:t>
            </a:r>
            <a:r>
              <a:rPr lang="en-US" sz="2800" b="0" dirty="0">
                <a:solidFill>
                  <a:srgbClr val="CCCCCC"/>
                </a:solidFill>
                <a:effectLst/>
                <a:latin typeface="Consolas" panose="020B0609020204030204" pitchFamily="49" charset="0"/>
              </a:rPr>
              <a:t> {</a:t>
            </a:r>
          </a:p>
          <a:p>
            <a:r>
              <a:rPr lang="en-US" sz="2800" b="0" dirty="0">
                <a:solidFill>
                  <a:srgbClr val="6A9955"/>
                </a:solidFill>
                <a:effectLst/>
                <a:latin typeface="Consolas" panose="020B0609020204030204" pitchFamily="49" charset="0"/>
              </a:rPr>
              <a:t>// Overriding show method </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@override</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void</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show</a:t>
            </a:r>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"This is class </a:t>
            </a:r>
            <a:r>
              <a:rPr lang="en-US" sz="2800" b="0" dirty="0" err="1">
                <a:solidFill>
                  <a:srgbClr val="CE9178"/>
                </a:solidFill>
                <a:effectLst/>
                <a:latin typeface="Consolas" panose="020B0609020204030204" pitchFamily="49" charset="0"/>
              </a:rPr>
              <a:t>childOfA</a:t>
            </a:r>
            <a:r>
              <a:rPr lang="en-US" sz="2800" b="0" dirty="0">
                <a:solidFill>
                  <a:srgbClr val="CE9178"/>
                </a:solidFill>
                <a:effectLst/>
                <a:latin typeface="Consolas" panose="020B0609020204030204" pitchFamily="49" charset="0"/>
              </a:rPr>
              <a:t> child of A."</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r>
              <a:rPr lang="en-US" sz="2800" b="0" dirty="0">
                <a:solidFill>
                  <a:srgbClr val="569CD6"/>
                </a:solidFill>
                <a:effectLst/>
                <a:latin typeface="Consolas" panose="020B0609020204030204" pitchFamily="49" charset="0"/>
              </a:rPr>
              <a:t>void</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main</a:t>
            </a:r>
            <a:r>
              <a:rPr lang="en-US" sz="2800" b="0" dirty="0">
                <a:solidFill>
                  <a:srgbClr val="CCCCCC"/>
                </a:solidFill>
                <a:effectLst/>
                <a:latin typeface="Consolas" panose="020B0609020204030204" pitchFamily="49" charset="0"/>
              </a:rPr>
              <a:t>() {</a:t>
            </a:r>
          </a:p>
          <a:p>
            <a:r>
              <a:rPr lang="en-US" sz="2800" b="0" dirty="0">
                <a:solidFill>
                  <a:srgbClr val="6A9955"/>
                </a:solidFill>
                <a:effectLst/>
                <a:latin typeface="Consolas" panose="020B0609020204030204" pitchFamily="49" charset="0"/>
              </a:rPr>
              <a:t>// Creating objects</a:t>
            </a:r>
            <a:endParaRPr lang="en-US" sz="2800" b="0" dirty="0">
              <a:solidFill>
                <a:srgbClr val="CCCCCC"/>
              </a:solidFill>
              <a:effectLst/>
              <a:latin typeface="Consolas" panose="020B0609020204030204" pitchFamily="49" charset="0"/>
            </a:endParaRPr>
          </a:p>
          <a:p>
            <a:r>
              <a:rPr lang="en-US" sz="2800" b="0" dirty="0">
                <a:solidFill>
                  <a:srgbClr val="6A9955"/>
                </a:solidFill>
                <a:effectLst/>
                <a:latin typeface="Consolas" panose="020B0609020204030204" pitchFamily="49" charset="0"/>
              </a:rPr>
              <a:t>//of both the classes</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A</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p1</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new</a:t>
            </a:r>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A</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  </a:t>
            </a:r>
            <a:r>
              <a:rPr lang="en-US" sz="2800" b="0" dirty="0" err="1">
                <a:solidFill>
                  <a:srgbClr val="4EC9B0"/>
                </a:solidFill>
                <a:effectLst/>
                <a:latin typeface="Consolas" panose="020B0609020204030204" pitchFamily="49" charset="0"/>
              </a:rPr>
              <a:t>childOfA</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p2</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new</a:t>
            </a:r>
            <a:r>
              <a:rPr lang="en-US" sz="2800" b="0" dirty="0">
                <a:solidFill>
                  <a:srgbClr val="CCCCCC"/>
                </a:solidFill>
                <a:effectLst/>
                <a:latin typeface="Consolas" panose="020B0609020204030204" pitchFamily="49" charset="0"/>
              </a:rPr>
              <a:t> </a:t>
            </a:r>
            <a:r>
              <a:rPr lang="en-US" sz="2800" b="0" dirty="0" err="1">
                <a:solidFill>
                  <a:srgbClr val="4EC9B0"/>
                </a:solidFill>
                <a:effectLst/>
                <a:latin typeface="Consolas" panose="020B0609020204030204" pitchFamily="49" charset="0"/>
              </a:rPr>
              <a:t>childOfA</a:t>
            </a:r>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r>
              <a:rPr lang="en-US" sz="2800" b="0" dirty="0">
                <a:solidFill>
                  <a:srgbClr val="6A9955"/>
                </a:solidFill>
                <a:effectLst/>
                <a:latin typeface="Consolas" panose="020B0609020204030204" pitchFamily="49" charset="0"/>
              </a:rPr>
              <a:t>// Calling same function</a:t>
            </a:r>
            <a:endParaRPr lang="en-US" sz="2800" b="0" dirty="0">
              <a:solidFill>
                <a:srgbClr val="CCCCCC"/>
              </a:solidFill>
              <a:effectLst/>
              <a:latin typeface="Consolas" panose="020B0609020204030204" pitchFamily="49" charset="0"/>
            </a:endParaRPr>
          </a:p>
          <a:p>
            <a:r>
              <a:rPr lang="en-US" sz="2800" b="0" dirty="0">
                <a:solidFill>
                  <a:srgbClr val="6A9955"/>
                </a:solidFill>
                <a:effectLst/>
                <a:latin typeface="Consolas" panose="020B0609020204030204" pitchFamily="49" charset="0"/>
              </a:rPr>
              <a:t>// from both the classes</a:t>
            </a:r>
            <a:endParaRPr lang="en-US" sz="2800" b="0" dirty="0">
              <a:solidFill>
                <a:srgbClr val="CCCCCC"/>
              </a:solidFill>
              <a:effectLst/>
              <a:latin typeface="Consolas" panose="020B0609020204030204" pitchFamily="49" charset="0"/>
            </a:endParaRPr>
          </a:p>
          <a:p>
            <a:r>
              <a:rPr lang="en-US" sz="2800" b="0" dirty="0">
                <a:solidFill>
                  <a:srgbClr val="6A9955"/>
                </a:solidFill>
                <a:effectLst/>
                <a:latin typeface="Consolas" panose="020B0609020204030204" pitchFamily="49" charset="0"/>
              </a:rPr>
              <a:t>// object to show method overriding</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p1</a:t>
            </a:r>
            <a:r>
              <a:rPr lang="en-US" sz="2800" b="0" dirty="0">
                <a:solidFill>
                  <a:srgbClr val="CCCCCC"/>
                </a:solidFill>
                <a:effectLst/>
                <a:latin typeface="Consolas" panose="020B0609020204030204" pitchFamily="49" charset="0"/>
              </a:rPr>
              <a:t>.</a:t>
            </a:r>
            <a:r>
              <a:rPr lang="en-US" sz="2800" b="0" dirty="0">
                <a:solidFill>
                  <a:srgbClr val="DCDCAA"/>
                </a:solidFill>
                <a:effectLst/>
                <a:latin typeface="Consolas" panose="020B0609020204030204" pitchFamily="49" charset="0"/>
              </a:rPr>
              <a:t>show</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p2</a:t>
            </a:r>
            <a:r>
              <a:rPr lang="en-US" sz="2800" b="0" dirty="0">
                <a:solidFill>
                  <a:srgbClr val="CCCCCC"/>
                </a:solidFill>
                <a:effectLst/>
                <a:latin typeface="Consolas" panose="020B0609020204030204" pitchFamily="49" charset="0"/>
              </a:rPr>
              <a:t>.</a:t>
            </a:r>
            <a:r>
              <a:rPr lang="en-US" sz="2800" b="0" dirty="0">
                <a:solidFill>
                  <a:srgbClr val="DCDCAA"/>
                </a:solidFill>
                <a:effectLst/>
                <a:latin typeface="Consolas" panose="020B0609020204030204" pitchFamily="49" charset="0"/>
              </a:rPr>
              <a:t>show</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endParaRPr lang="en-US" sz="2800" b="0" dirty="0">
              <a:solidFill>
                <a:srgbClr val="CCCCCC"/>
              </a:solidFill>
              <a:effectLst/>
              <a:latin typeface="Consolas" panose="020B0609020204030204" pitchFamily="49"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4"/>
          <p:cNvSpPr txBox="1">
            <a:spLocks noGrp="1"/>
          </p:cNvSpPr>
          <p:nvPr>
            <p:ph type="subTitle" idx="2"/>
          </p:nvPr>
        </p:nvSpPr>
        <p:spPr>
          <a:xfrm>
            <a:off x="2477575" y="4888700"/>
            <a:ext cx="170619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Very lonely class</a:t>
            </a:r>
            <a:endParaRPr dirty="0"/>
          </a:p>
        </p:txBody>
      </p:sp>
      <p:sp>
        <p:nvSpPr>
          <p:cNvPr id="173" name="Google Shape;173;p34"/>
          <p:cNvSpPr txBox="1">
            <a:spLocks noGrp="1"/>
          </p:cNvSpPr>
          <p:nvPr>
            <p:ph type="body" idx="1"/>
          </p:nvPr>
        </p:nvSpPr>
        <p:spPr>
          <a:xfrm>
            <a:off x="2477575" y="6102575"/>
            <a:ext cx="15843300" cy="6093946"/>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dirty="0">
                <a:solidFill>
                  <a:srgbClr val="676C72"/>
                </a:solidFill>
              </a:rPr>
              <a:t>An Abstract class in Dart is defined as those classes which contain one or more than one abstract method (methods without implementation) in them. Whereas, to declare an abstract class we make use of the abstract keyword. So, it must be noted that a class declared abstract may or may not include abstract methods but if it includes an abstract method then it must be an abstract class.</a:t>
            </a:r>
            <a:endParaRPr dirty="0"/>
          </a:p>
        </p:txBody>
      </p:sp>
      <p:sp>
        <p:nvSpPr>
          <p:cNvPr id="174" name="Google Shape;174;p34"/>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Abstract class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4"/>
          <p:cNvSpPr txBox="1">
            <a:spLocks noGrp="1"/>
          </p:cNvSpPr>
          <p:nvPr>
            <p:ph type="subTitle" idx="2"/>
          </p:nvPr>
        </p:nvSpPr>
        <p:spPr>
          <a:xfrm>
            <a:off x="2477575" y="4888700"/>
            <a:ext cx="170619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Features of Abstract Class: </a:t>
            </a:r>
            <a:endParaRPr dirty="0"/>
          </a:p>
        </p:txBody>
      </p:sp>
      <p:sp>
        <p:nvSpPr>
          <p:cNvPr id="173" name="Google Shape;173;p34"/>
          <p:cNvSpPr txBox="1">
            <a:spLocks noGrp="1"/>
          </p:cNvSpPr>
          <p:nvPr>
            <p:ph type="body" idx="1"/>
          </p:nvPr>
        </p:nvSpPr>
        <p:spPr>
          <a:xfrm>
            <a:off x="2477575" y="6102575"/>
            <a:ext cx="15843300" cy="572461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600" dirty="0">
                <a:solidFill>
                  <a:srgbClr val="676C72"/>
                </a:solidFill>
              </a:rPr>
              <a:t>A class containing an abstract method must be declared abstract whereas the class declared abstract may or may not have abstract methods i.e. it can have either abstract or concrete methods</a:t>
            </a:r>
          </a:p>
          <a:p>
            <a:pPr marL="0" lvl="0" indent="0" algn="l" rtl="0">
              <a:spcBef>
                <a:spcPts val="0"/>
              </a:spcBef>
              <a:spcAft>
                <a:spcPts val="0"/>
              </a:spcAft>
              <a:buClr>
                <a:schemeClr val="dk1"/>
              </a:buClr>
              <a:buSzPts val="1100"/>
              <a:buFont typeface="Arial"/>
              <a:buNone/>
            </a:pPr>
            <a:r>
              <a:rPr lang="en-US" sz="3600" dirty="0">
                <a:solidFill>
                  <a:srgbClr val="676C72"/>
                </a:solidFill>
              </a:rPr>
              <a:t>A class can be declared abstract by using abstract keyword only.</a:t>
            </a:r>
          </a:p>
          <a:p>
            <a:pPr marL="0" lvl="0" indent="0" algn="l" rtl="0">
              <a:spcBef>
                <a:spcPts val="0"/>
              </a:spcBef>
              <a:spcAft>
                <a:spcPts val="0"/>
              </a:spcAft>
              <a:buClr>
                <a:schemeClr val="dk1"/>
              </a:buClr>
              <a:buSzPts val="1100"/>
              <a:buFont typeface="Arial"/>
              <a:buNone/>
            </a:pPr>
            <a:r>
              <a:rPr lang="en-US" sz="3600" dirty="0">
                <a:solidFill>
                  <a:srgbClr val="676C72"/>
                </a:solidFill>
              </a:rPr>
              <a:t>A class declared as abstract can’t be initialized.</a:t>
            </a:r>
          </a:p>
          <a:p>
            <a:pPr marL="0" lvl="0" indent="0" algn="l" rtl="0">
              <a:spcBef>
                <a:spcPts val="0"/>
              </a:spcBef>
              <a:spcAft>
                <a:spcPts val="0"/>
              </a:spcAft>
              <a:buClr>
                <a:schemeClr val="dk1"/>
              </a:buClr>
              <a:buSzPts val="1100"/>
              <a:buFont typeface="Arial"/>
              <a:buNone/>
            </a:pPr>
            <a:r>
              <a:rPr lang="en-US" sz="3600" dirty="0">
                <a:solidFill>
                  <a:srgbClr val="676C72"/>
                </a:solidFill>
              </a:rPr>
              <a:t>An abstract class can be extended, but if you inherit an abstract class then you have to make sure that all the abstract methods in it are provided with implementation.</a:t>
            </a:r>
          </a:p>
          <a:p>
            <a:pPr marL="0" lvl="0" indent="0" algn="l" rtl="0">
              <a:spcBef>
                <a:spcPts val="0"/>
              </a:spcBef>
              <a:spcAft>
                <a:spcPts val="0"/>
              </a:spcAft>
              <a:buClr>
                <a:schemeClr val="dk1"/>
              </a:buClr>
              <a:buSzPts val="1100"/>
              <a:buFont typeface="Arial"/>
              <a:buNone/>
            </a:pPr>
            <a:r>
              <a:rPr lang="en-US" sz="3600" dirty="0">
                <a:solidFill>
                  <a:srgbClr val="676C72"/>
                </a:solidFill>
              </a:rPr>
              <a:t>Generally, abstract classes are used to implement the abstract methods in the extended subclasses.</a:t>
            </a:r>
            <a:endParaRPr sz="3600" dirty="0"/>
          </a:p>
        </p:txBody>
      </p:sp>
      <p:sp>
        <p:nvSpPr>
          <p:cNvPr id="174" name="Google Shape;174;p34"/>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Abstract class</a:t>
            </a:r>
            <a:endParaRPr dirty="0"/>
          </a:p>
        </p:txBody>
      </p:sp>
    </p:spTree>
    <p:extLst>
      <p:ext uri="{BB962C8B-B14F-4D97-AF65-F5344CB8AC3E}">
        <p14:creationId xmlns:p14="http://schemas.microsoft.com/office/powerpoint/2010/main" val="419502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7"/>
          <p:cNvSpPr/>
          <p:nvPr/>
        </p:nvSpPr>
        <p:spPr>
          <a:xfrm>
            <a:off x="1273800" y="962525"/>
            <a:ext cx="22383000" cy="11359200"/>
          </a:xfrm>
          <a:prstGeom prst="rect">
            <a:avLst/>
          </a:prstGeom>
          <a:noFill/>
          <a:ln>
            <a:noFill/>
          </a:ln>
        </p:spPr>
        <p:txBody>
          <a:bodyPr spcFirstLastPara="1" wrap="square" lIns="50800" tIns="50800" rIns="50800" bIns="50800" anchor="ctr" anchorCtr="0">
            <a:noAutofit/>
          </a:bodyPr>
          <a:lstStyle/>
          <a:p>
            <a:br>
              <a:rPr lang="en-US" sz="2800" b="0" dirty="0">
                <a:solidFill>
                  <a:srgbClr val="CCCCCC"/>
                </a:solidFill>
                <a:effectLst/>
                <a:latin typeface="Consolas" panose="020B0609020204030204" pitchFamily="49" charset="0"/>
              </a:rPr>
            </a:br>
            <a:r>
              <a:rPr lang="en-US" sz="2800" b="0" dirty="0">
                <a:solidFill>
                  <a:srgbClr val="569CD6"/>
                </a:solidFill>
                <a:effectLst/>
                <a:latin typeface="Consolas" panose="020B0609020204030204" pitchFamily="49" charset="0"/>
              </a:rPr>
              <a:t>abstract</a:t>
            </a:r>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class</a:t>
            </a:r>
            <a:r>
              <a:rPr lang="en-US" sz="2800" b="0" dirty="0">
                <a:solidFill>
                  <a:srgbClr val="CCCCCC"/>
                </a:solidFill>
                <a:effectLst/>
                <a:latin typeface="Consolas" panose="020B0609020204030204" pitchFamily="49" charset="0"/>
              </a:rPr>
              <a:t> </a:t>
            </a:r>
            <a:r>
              <a:rPr lang="en-US" sz="2800" b="0" dirty="0" err="1">
                <a:solidFill>
                  <a:srgbClr val="4EC9B0"/>
                </a:solidFill>
                <a:effectLst/>
                <a:latin typeface="Consolas" panose="020B0609020204030204" pitchFamily="49" charset="0"/>
              </a:rPr>
              <a:t>IAmSoLonely</a:t>
            </a:r>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  </a:t>
            </a:r>
            <a:r>
              <a:rPr lang="en-US" sz="2800" b="0" dirty="0">
                <a:solidFill>
                  <a:srgbClr val="6A9955"/>
                </a:solidFill>
                <a:effectLst/>
                <a:latin typeface="Consolas" panose="020B0609020204030204" pitchFamily="49" charset="0"/>
              </a:rPr>
              <a:t>// Creating Abstract Methods</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void</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say</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void</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write</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r>
              <a:rPr lang="en-US" sz="2800" b="0" dirty="0">
                <a:solidFill>
                  <a:srgbClr val="569CD6"/>
                </a:solidFill>
                <a:effectLst/>
                <a:latin typeface="Consolas" panose="020B0609020204030204" pitchFamily="49" charset="0"/>
              </a:rPr>
              <a:t>class</a:t>
            </a:r>
            <a:r>
              <a:rPr lang="en-US" sz="2800" b="0" dirty="0">
                <a:solidFill>
                  <a:srgbClr val="CCCCCC"/>
                </a:solidFill>
                <a:effectLst/>
                <a:latin typeface="Consolas" panose="020B0609020204030204" pitchFamily="49" charset="0"/>
              </a:rPr>
              <a:t> </a:t>
            </a:r>
            <a:r>
              <a:rPr lang="en-US" sz="2800" b="0" dirty="0" err="1">
                <a:solidFill>
                  <a:srgbClr val="4EC9B0"/>
                </a:solidFill>
                <a:effectLst/>
                <a:latin typeface="Consolas" panose="020B0609020204030204" pitchFamily="49" charset="0"/>
              </a:rPr>
              <a:t>NotLonely</a:t>
            </a:r>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extends</a:t>
            </a:r>
            <a:r>
              <a:rPr lang="en-US" sz="2800" b="0" dirty="0">
                <a:solidFill>
                  <a:srgbClr val="CCCCCC"/>
                </a:solidFill>
                <a:effectLst/>
                <a:latin typeface="Consolas" panose="020B0609020204030204" pitchFamily="49" charset="0"/>
              </a:rPr>
              <a:t> </a:t>
            </a:r>
            <a:r>
              <a:rPr lang="en-US" sz="2800" b="0" dirty="0" err="1">
                <a:solidFill>
                  <a:srgbClr val="4EC9B0"/>
                </a:solidFill>
                <a:effectLst/>
                <a:latin typeface="Consolas" panose="020B0609020204030204" pitchFamily="49" charset="0"/>
              </a:rPr>
              <a:t>IAmSoLonely</a:t>
            </a:r>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@override</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void</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say</a:t>
            </a:r>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a:t>
            </a:r>
            <a:r>
              <a:rPr lang="en-US" sz="2800" b="0" dirty="0" err="1">
                <a:solidFill>
                  <a:srgbClr val="CE9178"/>
                </a:solidFill>
                <a:effectLst/>
                <a:latin typeface="Consolas" panose="020B0609020204030204" pitchFamily="49" charset="0"/>
              </a:rPr>
              <a:t>i</a:t>
            </a:r>
            <a:r>
              <a:rPr lang="en-US" sz="2800" b="0" dirty="0">
                <a:solidFill>
                  <a:srgbClr val="CE9178"/>
                </a:solidFill>
                <a:effectLst/>
                <a:latin typeface="Consolas" panose="020B0609020204030204" pitchFamily="49" charset="0"/>
              </a:rPr>
              <a:t> used the lonely class to say this method!"</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  }</a:t>
            </a:r>
          </a:p>
          <a:p>
            <a:br>
              <a:rPr lang="en-US" sz="2800" b="0" dirty="0">
                <a:solidFill>
                  <a:srgbClr val="CCCCCC"/>
                </a:solidFill>
                <a:effectLst/>
                <a:latin typeface="Consolas" panose="020B0609020204030204" pitchFamily="49" charset="0"/>
              </a:rPr>
            </a:b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@override</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void</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write</a:t>
            </a:r>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a:t>
            </a:r>
            <a:r>
              <a:rPr lang="en-US" sz="2800" b="0" dirty="0" err="1">
                <a:solidFill>
                  <a:srgbClr val="CE9178"/>
                </a:solidFill>
                <a:effectLst/>
                <a:latin typeface="Consolas" panose="020B0609020204030204" pitchFamily="49" charset="0"/>
              </a:rPr>
              <a:t>i</a:t>
            </a:r>
            <a:r>
              <a:rPr lang="en-US" sz="2800" b="0" dirty="0">
                <a:solidFill>
                  <a:srgbClr val="CE9178"/>
                </a:solidFill>
                <a:effectLst/>
                <a:latin typeface="Consolas" panose="020B0609020204030204" pitchFamily="49" charset="0"/>
              </a:rPr>
              <a:t> used the lonely class to write this method"</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r>
              <a:rPr lang="en-US" sz="2800" b="0" dirty="0">
                <a:solidFill>
                  <a:srgbClr val="569CD6"/>
                </a:solidFill>
                <a:effectLst/>
                <a:latin typeface="Consolas" panose="020B0609020204030204" pitchFamily="49" charset="0"/>
              </a:rPr>
              <a:t>void</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main</a:t>
            </a:r>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  </a:t>
            </a:r>
            <a:r>
              <a:rPr lang="en-US" sz="2800" b="0" dirty="0" err="1">
                <a:solidFill>
                  <a:srgbClr val="4EC9B0"/>
                </a:solidFill>
                <a:effectLst/>
                <a:latin typeface="Consolas" panose="020B0609020204030204" pitchFamily="49" charset="0"/>
              </a:rPr>
              <a:t>IAmSoLonely</a:t>
            </a:r>
            <a:r>
              <a:rPr lang="en-US" sz="2800" b="0" dirty="0">
                <a:solidFill>
                  <a:srgbClr val="CCCCCC"/>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miki</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new</a:t>
            </a:r>
            <a:r>
              <a:rPr lang="en-US" sz="2800" b="0" dirty="0">
                <a:solidFill>
                  <a:srgbClr val="CCCCCC"/>
                </a:solidFill>
                <a:effectLst/>
                <a:latin typeface="Consolas" panose="020B0609020204030204" pitchFamily="49" charset="0"/>
              </a:rPr>
              <a:t> </a:t>
            </a:r>
            <a:r>
              <a:rPr lang="en-US" sz="2800" b="0" dirty="0" err="1">
                <a:solidFill>
                  <a:srgbClr val="4EC9B0"/>
                </a:solidFill>
                <a:effectLst/>
                <a:latin typeface="Consolas" panose="020B0609020204030204" pitchFamily="49" charset="0"/>
              </a:rPr>
              <a:t>IAmSoLonely</a:t>
            </a:r>
            <a:r>
              <a:rPr lang="en-US" sz="2800" b="0" dirty="0">
                <a:solidFill>
                  <a:srgbClr val="CCCCCC"/>
                </a:solidFill>
                <a:effectLst/>
                <a:latin typeface="Consolas" panose="020B0609020204030204" pitchFamily="49" charset="0"/>
              </a:rPr>
              <a:t>(); </a:t>
            </a:r>
            <a:r>
              <a:rPr lang="en-US" sz="2800" b="0" dirty="0">
                <a:solidFill>
                  <a:srgbClr val="FF0000"/>
                </a:solidFill>
                <a:effectLst/>
                <a:latin typeface="Consolas" panose="020B0609020204030204" pitchFamily="49" charset="0"/>
              </a:rPr>
              <a:t>//!this is an error!</a:t>
            </a:r>
          </a:p>
          <a:p>
            <a:r>
              <a:rPr lang="en-US" sz="2800" b="0" dirty="0">
                <a:solidFill>
                  <a:srgbClr val="CCCCCC"/>
                </a:solidFill>
                <a:effectLst/>
                <a:latin typeface="Consolas" panose="020B0609020204030204" pitchFamily="49" charset="0"/>
              </a:rPr>
              <a:t>  </a:t>
            </a:r>
            <a:r>
              <a:rPr lang="en-US" sz="2800" b="0" dirty="0" err="1">
                <a:solidFill>
                  <a:srgbClr val="4EC9B0"/>
                </a:solidFill>
                <a:effectLst/>
                <a:latin typeface="Consolas" panose="020B0609020204030204" pitchFamily="49" charset="0"/>
              </a:rPr>
              <a:t>NotLonely</a:t>
            </a:r>
            <a:r>
              <a:rPr lang="en-US" sz="2800" b="0" dirty="0">
                <a:solidFill>
                  <a:srgbClr val="CCCCCC"/>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iAmNotGoodAtNamingVariables</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new</a:t>
            </a:r>
            <a:r>
              <a:rPr lang="en-US" sz="2800" b="0" dirty="0">
                <a:solidFill>
                  <a:srgbClr val="CCCCCC"/>
                </a:solidFill>
                <a:effectLst/>
                <a:latin typeface="Consolas" panose="020B0609020204030204" pitchFamily="49" charset="0"/>
              </a:rPr>
              <a:t> </a:t>
            </a:r>
            <a:r>
              <a:rPr lang="en-US" sz="2800" b="0" dirty="0" err="1">
                <a:solidFill>
                  <a:srgbClr val="4EC9B0"/>
                </a:solidFill>
                <a:effectLst/>
                <a:latin typeface="Consolas" panose="020B0609020204030204" pitchFamily="49" charset="0"/>
              </a:rPr>
              <a:t>NotLonely</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  </a:t>
            </a:r>
            <a:r>
              <a:rPr lang="en-US" sz="2800" b="0" dirty="0">
                <a:solidFill>
                  <a:srgbClr val="6A9955"/>
                </a:solidFill>
                <a:effectLst/>
                <a:latin typeface="Consolas" panose="020B0609020204030204" pitchFamily="49" charset="0"/>
              </a:rPr>
              <a:t>// as per the latest version of dart , the 'new' keyword is optional</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  </a:t>
            </a:r>
            <a:r>
              <a:rPr lang="en-US" sz="2800" b="0" dirty="0">
                <a:solidFill>
                  <a:srgbClr val="6A9955"/>
                </a:solidFill>
                <a:effectLst/>
                <a:latin typeface="Consolas" panose="020B0609020204030204" pitchFamily="49" charset="0"/>
              </a:rPr>
              <a:t>//and need not be written as every time you initiate a class a new instance</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  </a:t>
            </a:r>
            <a:r>
              <a:rPr lang="en-US" sz="2800" b="0" dirty="0">
                <a:solidFill>
                  <a:srgbClr val="6A9955"/>
                </a:solidFill>
                <a:effectLst/>
                <a:latin typeface="Consolas" panose="020B0609020204030204" pitchFamily="49" charset="0"/>
              </a:rPr>
              <a:t>//is created automatically.</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iAmNotGoodAtNamingVariables</a:t>
            </a:r>
            <a:r>
              <a:rPr lang="en-US" sz="2800" b="0" dirty="0" err="1">
                <a:solidFill>
                  <a:srgbClr val="CCCCCC"/>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say</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iAmNotGoodAtNamingVariables</a:t>
            </a:r>
            <a:r>
              <a:rPr lang="en-US" sz="2800" b="0" dirty="0" err="1">
                <a:solidFill>
                  <a:srgbClr val="CCCCCC"/>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write</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endParaRPr lang="en-US" sz="28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127503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5"/>
          <p:cNvSpPr txBox="1">
            <a:spLocks noGrp="1"/>
          </p:cNvSpPr>
          <p:nvPr>
            <p:ph type="subTitle" idx="1"/>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I call my parents</a:t>
            </a:r>
            <a:endParaRPr dirty="0"/>
          </a:p>
        </p:txBody>
      </p:sp>
      <p:sp>
        <p:nvSpPr>
          <p:cNvPr id="180" name="Google Shape;180;p35"/>
          <p:cNvSpPr txBox="1">
            <a:spLocks noGrp="1"/>
          </p:cNvSpPr>
          <p:nvPr>
            <p:ph type="body" idx="2"/>
          </p:nvPr>
        </p:nvSpPr>
        <p:spPr>
          <a:xfrm>
            <a:off x="1203350" y="4079650"/>
            <a:ext cx="21906300" cy="3204437"/>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4906" dirty="0"/>
              <a:t>A super constructor refers to a constructor defined in the superclass (parent class) that a subclass (child class) can call during its own constructor initialization. It ensures proper initialization order and allows the subclass to leverage functionality from the parent class.</a:t>
            </a:r>
            <a:endParaRPr dirty="0"/>
          </a:p>
        </p:txBody>
      </p:sp>
      <p:sp>
        <p:nvSpPr>
          <p:cNvPr id="181" name="Google Shape;181;p35"/>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Super constructor</a:t>
            </a: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1335</Words>
  <Application>Microsoft Office PowerPoint</Application>
  <PresentationFormat>Custom</PresentationFormat>
  <Paragraphs>148</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Consolas</vt:lpstr>
      <vt:lpstr>Helvetica Neue</vt:lpstr>
      <vt:lpstr>Roboto Mono</vt:lpstr>
      <vt:lpstr>Open Sans Light</vt:lpstr>
      <vt:lpstr>Arial</vt:lpstr>
      <vt:lpstr>Google Sans</vt:lpstr>
      <vt:lpstr>Simple Light</vt:lpstr>
      <vt:lpstr>Dart OOP</vt:lpstr>
      <vt:lpstr>Method Overriding </vt:lpstr>
      <vt:lpstr>Method Overriding </vt:lpstr>
      <vt:lpstr>Method Overriding </vt:lpstr>
      <vt:lpstr>PowerPoint Presentation</vt:lpstr>
      <vt:lpstr>Abstract class</vt:lpstr>
      <vt:lpstr>Abstract class</vt:lpstr>
      <vt:lpstr>PowerPoint Presentation</vt:lpstr>
      <vt:lpstr>Super constructor</vt:lpstr>
      <vt:lpstr>Calling a Super Constructor</vt:lpstr>
      <vt:lpstr>Calling a Super Constructor</vt:lpstr>
      <vt:lpstr>PowerPoint Presentation</vt:lpstr>
      <vt:lpstr>Static stuff</vt:lpstr>
      <vt:lpstr>Final</vt:lpstr>
      <vt:lpstr>Const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Youssef Fawzy</cp:lastModifiedBy>
  <cp:revision>1</cp:revision>
  <dcterms:modified xsi:type="dcterms:W3CDTF">2024-07-06T20:57:22Z</dcterms:modified>
</cp:coreProperties>
</file>